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80" r:id="rId3"/>
    <p:sldId id="289" r:id="rId4"/>
    <p:sldId id="283" r:id="rId5"/>
    <p:sldId id="275" r:id="rId6"/>
    <p:sldId id="290" r:id="rId7"/>
    <p:sldId id="294" r:id="rId8"/>
    <p:sldId id="295" r:id="rId9"/>
    <p:sldId id="302" r:id="rId10"/>
    <p:sldId id="298" r:id="rId11"/>
    <p:sldId id="296" r:id="rId12"/>
    <p:sldId id="291" r:id="rId13"/>
    <p:sldId id="297" r:id="rId14"/>
    <p:sldId id="292" r:id="rId15"/>
    <p:sldId id="293" r:id="rId16"/>
    <p:sldId id="299" r:id="rId17"/>
    <p:sldId id="287" r:id="rId18"/>
    <p:sldId id="288" r:id="rId19"/>
    <p:sldId id="303"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416" autoAdjust="0"/>
    <p:restoredTop sz="94699"/>
  </p:normalViewPr>
  <p:slideViewPr>
    <p:cSldViewPr snapToGrid="0" snapToObjects="1">
      <p:cViewPr varScale="1">
        <p:scale>
          <a:sx n="84" d="100"/>
          <a:sy n="84" d="100"/>
        </p:scale>
        <p:origin x="208" y="8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71CDFE-1060-9644-B3F9-C4838E64F46E}" type="datetimeFigureOut">
              <a:rPr lang="en-US" smtClean="0"/>
              <a:t>9/21/21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53E634-D890-1041-AF39-141A2CE22555}" type="slidenum">
              <a:rPr lang="en-US" smtClean="0"/>
              <a:t>‹#›</a:t>
            </a:fld>
            <a:endParaRPr lang="en-US"/>
          </a:p>
        </p:txBody>
      </p:sp>
    </p:spTree>
    <p:extLst>
      <p:ext uri="{BB962C8B-B14F-4D97-AF65-F5344CB8AC3E}">
        <p14:creationId xmlns:p14="http://schemas.microsoft.com/office/powerpoint/2010/main" val="1887123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3187-68B4-DC4E-8270-F8C9982E27D8}"/>
              </a:ext>
            </a:extLst>
          </p:cNvPr>
          <p:cNvSpPr>
            <a:spLocks noGrp="1"/>
          </p:cNvSpPr>
          <p:nvPr>
            <p:ph type="ctrTitle"/>
          </p:nvPr>
        </p:nvSpPr>
        <p:spPr>
          <a:xfrm>
            <a:off x="2209800" y="2060575"/>
            <a:ext cx="9144000" cy="2237291"/>
          </a:xfrm>
          <a:prstGeom prst="rect">
            <a:avLst/>
          </a:prstGeom>
        </p:spPr>
        <p:txBody>
          <a:bodyPr anchor="t" anchorCtr="0"/>
          <a:lstStyle>
            <a:lvl1pPr algn="r">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CD93A6C-FEA1-1244-999B-550BF558497B}"/>
              </a:ext>
            </a:extLst>
          </p:cNvPr>
          <p:cNvSpPr>
            <a:spLocks noGrp="1"/>
          </p:cNvSpPr>
          <p:nvPr>
            <p:ph type="subTitle" idx="1"/>
          </p:nvPr>
        </p:nvSpPr>
        <p:spPr>
          <a:xfrm>
            <a:off x="2209800" y="4450104"/>
            <a:ext cx="9144000" cy="930244"/>
          </a:xfrm>
        </p:spPr>
        <p:txBody>
          <a:bodyPr/>
          <a:lstStyle>
            <a:lvl1pPr marL="0" indent="0" algn="r">
              <a:buNone/>
              <a:defRPr sz="2400" b="0" i="0">
                <a:ln>
                  <a:noFill/>
                </a:ln>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39B8E7AE-B642-3C4F-BAC7-5432B875E471}"/>
              </a:ext>
            </a:extLst>
          </p:cNvPr>
          <p:cNvSpPr txBox="1">
            <a:spLocks/>
          </p:cNvSpPr>
          <p:nvPr userDrawn="1"/>
        </p:nvSpPr>
        <p:spPr>
          <a:xfrm>
            <a:off x="407988" y="6176684"/>
            <a:ext cx="3403327" cy="410696"/>
          </a:xfrm>
          <a:prstGeom prst="rect">
            <a:avLst/>
          </a:prstGeom>
        </p:spPr>
        <p:txBody>
          <a:bodyPr lIns="0" anchor="b" anchorCtr="0">
            <a:normAutofit/>
          </a:bodyPr>
          <a:lstStyle>
            <a:lvl1pPr marL="0" indent="0" algn="l" defTabSz="914400" rtl="0" eaLnBrk="1" latinLnBrk="0" hangingPunct="1">
              <a:lnSpc>
                <a:spcPct val="90000"/>
              </a:lnSpc>
              <a:spcBef>
                <a:spcPts val="1000"/>
              </a:spcBef>
              <a:buFontTx/>
              <a:buNone/>
              <a:defRPr sz="1400" b="0" i="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Montserrat" pitchFamily="2" charset="77"/>
                <a:ea typeface="+mn-ea"/>
                <a:cs typeface="+mn-cs"/>
              </a:defRPr>
            </a:lvl2pPr>
            <a:lvl3pPr marL="1257300" indent="-342900" algn="l" defTabSz="914400" rtl="0" eaLnBrk="1" latinLnBrk="0" hangingPunct="1">
              <a:lnSpc>
                <a:spcPct val="90000"/>
              </a:lnSpc>
              <a:spcBef>
                <a:spcPts val="500"/>
              </a:spcBef>
              <a:buFont typeface="Courier New" panose="02070309020205020404" pitchFamily="49" charset="0"/>
              <a:buChar char="o"/>
              <a:defRPr sz="2000" b="0" i="0" kern="1200">
                <a:solidFill>
                  <a:schemeClr val="tx1"/>
                </a:solidFill>
                <a:latin typeface="Montserrat" pitchFamily="2" charset="77"/>
                <a:ea typeface="+mn-ea"/>
                <a:cs typeface="+mn-cs"/>
              </a:defRPr>
            </a:lvl3pPr>
            <a:lvl4pPr marL="1657350" indent="-285750" algn="l" defTabSz="914400" rtl="0" eaLnBrk="1" latinLnBrk="0" hangingPunct="1">
              <a:lnSpc>
                <a:spcPct val="90000"/>
              </a:lnSpc>
              <a:spcBef>
                <a:spcPts val="500"/>
              </a:spcBef>
              <a:buFont typeface="Courier New" panose="02070309020205020404" pitchFamily="49" charset="0"/>
              <a:buChar char="o"/>
              <a:defRPr sz="1800" b="0" i="0" kern="1200">
                <a:solidFill>
                  <a:schemeClr val="tx1"/>
                </a:solidFill>
                <a:latin typeface="Montserrat" pitchFamily="2" charset="77"/>
                <a:ea typeface="+mn-ea"/>
                <a:cs typeface="+mn-cs"/>
              </a:defRPr>
            </a:lvl4pPr>
            <a:lvl5pPr marL="2114550" indent="-285750" algn="l" defTabSz="914400" rtl="0" eaLnBrk="1" latinLnBrk="0" hangingPunct="1">
              <a:lnSpc>
                <a:spcPct val="90000"/>
              </a:lnSpc>
              <a:spcBef>
                <a:spcPts val="500"/>
              </a:spcBef>
              <a:buFont typeface="Courier New" panose="02070309020205020404" pitchFamily="49" charset="0"/>
              <a:buChar char="o"/>
              <a:defRPr sz="1600" b="0" i="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Courier New" panose="02070309020205020404" pitchFamily="49" charset="0"/>
              <a:buChar char="o"/>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solidFill>
                  <a:schemeClr val="bg1"/>
                </a:solidFill>
              </a:rPr>
              <a:t>london.edu</a:t>
            </a:r>
            <a:endParaRPr lang="en-US" dirty="0">
              <a:solidFill>
                <a:schemeClr val="bg1"/>
              </a:solidFill>
            </a:endParaRPr>
          </a:p>
        </p:txBody>
      </p:sp>
    </p:spTree>
    <p:extLst>
      <p:ext uri="{BB962C8B-B14F-4D97-AF65-F5344CB8AC3E}">
        <p14:creationId xmlns:p14="http://schemas.microsoft.com/office/powerpoint/2010/main" val="247648952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9207A45-310E-7848-A4D5-2A2EFCC9690E}"/>
              </a:ext>
            </a:extLst>
          </p:cNvPr>
          <p:cNvSpPr>
            <a:spLocks noGrp="1"/>
          </p:cNvSpPr>
          <p:nvPr>
            <p:ph type="pic" idx="1"/>
          </p:nvPr>
        </p:nvSpPr>
        <p:spPr>
          <a:xfrm>
            <a:off x="4038600" y="1268413"/>
            <a:ext cx="7316788" cy="48974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AEC7D52B-3DCD-EF40-A4E3-CA1E501CA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30D948-197F-614F-A309-DA32460C6168}"/>
              </a:ext>
            </a:extLst>
          </p:cNvPr>
          <p:cNvSpPr>
            <a:spLocks noGrp="1"/>
          </p:cNvSpPr>
          <p:nvPr>
            <p:ph type="sldNum" sz="quarter" idx="12"/>
          </p:nvPr>
        </p:nvSpPr>
        <p:spPr/>
        <p:txBody>
          <a:bodyPr/>
          <a:lstStyle/>
          <a:p>
            <a:fld id="{F97EA6E0-ACB3-C744-814F-68814E5220CF}" type="slidenum">
              <a:rPr lang="en-US" smtClean="0"/>
              <a:t>‹#›</a:t>
            </a:fld>
            <a:endParaRPr lang="en-US"/>
          </a:p>
        </p:txBody>
      </p:sp>
      <p:sp>
        <p:nvSpPr>
          <p:cNvPr id="5" name="Text Placeholder 4">
            <a:extLst>
              <a:ext uri="{FF2B5EF4-FFF2-40B4-BE49-F238E27FC236}">
                <a16:creationId xmlns:a16="http://schemas.microsoft.com/office/drawing/2014/main" id="{2057ED0F-F0DC-EB44-96E7-F558F2DF5FA5}"/>
              </a:ext>
            </a:extLst>
          </p:cNvPr>
          <p:cNvSpPr>
            <a:spLocks noGrp="1"/>
          </p:cNvSpPr>
          <p:nvPr>
            <p:ph type="body" sz="quarter" idx="13"/>
          </p:nvPr>
        </p:nvSpPr>
        <p:spPr>
          <a:xfrm>
            <a:off x="407988" y="3429000"/>
            <a:ext cx="5043487" cy="1944688"/>
          </a:xfrm>
          <a:solidFill>
            <a:schemeClr val="tx1"/>
          </a:solidFill>
        </p:spPr>
        <p:txBody>
          <a:bodyPr lIns="180000" tIns="180000" rIns="216000" bIns="180000">
            <a:normAutofit/>
          </a:bodyPr>
          <a:lstStyle>
            <a:lvl1pPr marL="0" indent="0">
              <a:buNone/>
              <a:defRPr sz="1600" b="0">
                <a:solidFill>
                  <a:schemeClr val="bg1"/>
                </a:solidFill>
              </a:defRPr>
            </a:lvl1pPr>
            <a:lvl2pPr marL="457200" indent="0">
              <a:buNone/>
              <a:defRPr sz="1400" b="0">
                <a:solidFill>
                  <a:schemeClr val="bg1"/>
                </a:solidFill>
              </a:defRPr>
            </a:lvl2pPr>
            <a:lvl3pPr marL="914400" indent="0">
              <a:buNone/>
              <a:defRPr sz="1400" b="0">
                <a:solidFill>
                  <a:schemeClr val="bg1"/>
                </a:solidFill>
              </a:defRPr>
            </a:lvl3pPr>
            <a:lvl4pPr marL="1371600" indent="0">
              <a:buNone/>
              <a:defRPr sz="1400" b="0">
                <a:solidFill>
                  <a:schemeClr val="bg1"/>
                </a:solidFill>
              </a:defRPr>
            </a:lvl4pPr>
            <a:lvl5pPr marL="1828800" indent="0">
              <a:buNone/>
              <a:defRPr sz="1400" b="0">
                <a:solidFill>
                  <a:schemeClr val="bg1"/>
                </a:solidFill>
              </a:defRPr>
            </a:lvl5pPr>
          </a:lstStyle>
          <a:p>
            <a:pPr lvl="0"/>
            <a:r>
              <a:rPr lang="en-US"/>
              <a:t>Edit Master text styles</a:t>
            </a:r>
          </a:p>
        </p:txBody>
      </p:sp>
      <p:sp>
        <p:nvSpPr>
          <p:cNvPr id="12" name="Title 1">
            <a:extLst>
              <a:ext uri="{FF2B5EF4-FFF2-40B4-BE49-F238E27FC236}">
                <a16:creationId xmlns:a16="http://schemas.microsoft.com/office/drawing/2014/main" id="{3273A7FC-4C2E-634F-8B82-4099E893253D}"/>
              </a:ext>
            </a:extLst>
          </p:cNvPr>
          <p:cNvSpPr>
            <a:spLocks noGrp="1"/>
          </p:cNvSpPr>
          <p:nvPr>
            <p:ph type="title"/>
          </p:nvPr>
        </p:nvSpPr>
        <p:spPr>
          <a:xfrm>
            <a:off x="3180213" y="383414"/>
            <a:ext cx="8172000" cy="396000"/>
          </a:xfrm>
          <a:prstGeom prst="rect">
            <a:avLst/>
          </a:prstGeom>
        </p:spPr>
        <p:txBody>
          <a:bodyPr lIns="90000" rIns="0"/>
          <a:lstStyle>
            <a:lvl1pPr algn="r">
              <a:defRPr sz="2000">
                <a:latin typeface="+mj-lt"/>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53D6BFBD-B673-5D4C-8261-A93781D42B01}"/>
              </a:ext>
            </a:extLst>
          </p:cNvPr>
          <p:cNvSpPr>
            <a:spLocks noGrp="1"/>
          </p:cNvSpPr>
          <p:nvPr>
            <p:ph type="body" sz="quarter" idx="14"/>
          </p:nvPr>
        </p:nvSpPr>
        <p:spPr>
          <a:xfrm>
            <a:off x="3176263" y="788272"/>
            <a:ext cx="8172000" cy="289161"/>
          </a:xfrm>
        </p:spPr>
        <p:txBody>
          <a:bodyPr rIns="0">
            <a:noAutofit/>
          </a:bodyPr>
          <a:lstStyle>
            <a:lvl1pPr marL="0" indent="0" algn="r">
              <a:buNone/>
              <a:defRPr sz="1600">
                <a:solidFill>
                  <a:schemeClr val="accent3"/>
                </a:solidFill>
                <a:latin typeface="+mj-lt"/>
              </a:defRPr>
            </a:lvl1pPr>
            <a:lvl2pPr marL="457200" indent="0" algn="r">
              <a:buNone/>
              <a:defRPr sz="1400"/>
            </a:lvl2pPr>
            <a:lvl3pPr marL="914400" indent="0" algn="r">
              <a:buNone/>
              <a:defRPr sz="1400"/>
            </a:lvl3pPr>
            <a:lvl4pPr marL="1371600" indent="0" algn="r">
              <a:buNone/>
              <a:defRPr sz="1400"/>
            </a:lvl4pPr>
            <a:lvl5pPr marL="1828800" indent="0" algn="r">
              <a:buNone/>
              <a:defRPr sz="1400"/>
            </a:lvl5pPr>
          </a:lstStyle>
          <a:p>
            <a:pPr lvl="0"/>
            <a:r>
              <a:rPr lang="en-US"/>
              <a:t>Edit Master text styles</a:t>
            </a:r>
          </a:p>
        </p:txBody>
      </p:sp>
    </p:spTree>
    <p:extLst>
      <p:ext uri="{BB962C8B-B14F-4D97-AF65-F5344CB8AC3E}">
        <p14:creationId xmlns:p14="http://schemas.microsoft.com/office/powerpoint/2010/main" val="313526669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 Picture with caption">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799A8256-CD9F-3747-B6B0-7475B9649443}"/>
              </a:ext>
            </a:extLst>
          </p:cNvPr>
          <p:cNvSpPr>
            <a:spLocks noGrp="1"/>
          </p:cNvSpPr>
          <p:nvPr>
            <p:ph type="body" sz="quarter" idx="14"/>
          </p:nvPr>
        </p:nvSpPr>
        <p:spPr>
          <a:xfrm>
            <a:off x="407988" y="1268413"/>
            <a:ext cx="3629024" cy="4897437"/>
          </a:xfrm>
          <a:solidFill>
            <a:schemeClr val="bg2"/>
          </a:solidFill>
        </p:spPr>
        <p:txBody>
          <a:bodyPr lIns="180000" tIns="180000" rIns="216000" bIns="180000">
            <a:normAutofit/>
          </a:bodyPr>
          <a:lstStyle>
            <a:lvl1pPr marL="0" indent="0">
              <a:buNone/>
              <a:defRPr sz="1600" b="0">
                <a:solidFill>
                  <a:schemeClr val="tx1"/>
                </a:solidFill>
              </a:defRPr>
            </a:lvl1pPr>
            <a:lvl2pPr marL="457200" indent="0">
              <a:buNone/>
              <a:defRPr sz="1400" b="0">
                <a:solidFill>
                  <a:schemeClr val="bg1"/>
                </a:solidFill>
              </a:defRPr>
            </a:lvl2pPr>
            <a:lvl3pPr marL="914400" indent="0">
              <a:buNone/>
              <a:defRPr sz="1400" b="0">
                <a:solidFill>
                  <a:schemeClr val="bg1"/>
                </a:solidFill>
              </a:defRPr>
            </a:lvl3pPr>
            <a:lvl4pPr marL="1371600" indent="0">
              <a:buNone/>
              <a:defRPr sz="1400" b="0">
                <a:solidFill>
                  <a:schemeClr val="bg1"/>
                </a:solidFill>
              </a:defRPr>
            </a:lvl4pPr>
            <a:lvl5pPr marL="1828800" indent="0">
              <a:buNone/>
              <a:defRPr sz="1400" b="0">
                <a:solidFill>
                  <a:schemeClr val="bg1"/>
                </a:solidFill>
              </a:defRPr>
            </a:lvl5pPr>
          </a:lstStyle>
          <a:p>
            <a:pPr lvl="0"/>
            <a:r>
              <a:rPr lang="en-US"/>
              <a:t>Edit Master text styles</a:t>
            </a:r>
          </a:p>
        </p:txBody>
      </p:sp>
      <p:sp>
        <p:nvSpPr>
          <p:cNvPr id="3" name="Picture Placeholder 2">
            <a:extLst>
              <a:ext uri="{FF2B5EF4-FFF2-40B4-BE49-F238E27FC236}">
                <a16:creationId xmlns:a16="http://schemas.microsoft.com/office/drawing/2014/main" id="{F9207A45-310E-7848-A4D5-2A2EFCC9690E}"/>
              </a:ext>
            </a:extLst>
          </p:cNvPr>
          <p:cNvSpPr>
            <a:spLocks noGrp="1"/>
          </p:cNvSpPr>
          <p:nvPr>
            <p:ph type="pic" idx="1"/>
          </p:nvPr>
        </p:nvSpPr>
        <p:spPr>
          <a:xfrm>
            <a:off x="4038600" y="1268413"/>
            <a:ext cx="7316788" cy="48974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AEC7D52B-3DCD-EF40-A4E3-CA1E501CA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30D948-197F-614F-A309-DA32460C6168}"/>
              </a:ext>
            </a:extLst>
          </p:cNvPr>
          <p:cNvSpPr>
            <a:spLocks noGrp="1"/>
          </p:cNvSpPr>
          <p:nvPr>
            <p:ph type="sldNum" sz="quarter" idx="12"/>
          </p:nvPr>
        </p:nvSpPr>
        <p:spPr/>
        <p:txBody>
          <a:bodyPr/>
          <a:lstStyle/>
          <a:p>
            <a:fld id="{F97EA6E0-ACB3-C744-814F-68814E5220CF}" type="slidenum">
              <a:rPr lang="en-US" smtClean="0"/>
              <a:t>‹#›</a:t>
            </a:fld>
            <a:endParaRPr lang="en-US"/>
          </a:p>
        </p:txBody>
      </p:sp>
      <p:sp>
        <p:nvSpPr>
          <p:cNvPr id="13" name="Title 1">
            <a:extLst>
              <a:ext uri="{FF2B5EF4-FFF2-40B4-BE49-F238E27FC236}">
                <a16:creationId xmlns:a16="http://schemas.microsoft.com/office/drawing/2014/main" id="{CCFE1F78-7A0F-794F-AB6C-561EAABA1FB4}"/>
              </a:ext>
            </a:extLst>
          </p:cNvPr>
          <p:cNvSpPr>
            <a:spLocks noGrp="1"/>
          </p:cNvSpPr>
          <p:nvPr>
            <p:ph type="title"/>
          </p:nvPr>
        </p:nvSpPr>
        <p:spPr>
          <a:xfrm>
            <a:off x="411938" y="383414"/>
            <a:ext cx="8172000" cy="396000"/>
          </a:xfrm>
          <a:prstGeom prst="rect">
            <a:avLst/>
          </a:prstGeom>
          <a:solidFill>
            <a:schemeClr val="bg1"/>
          </a:solidFill>
        </p:spPr>
        <p:txBody>
          <a:bodyPr lIns="90000" rIns="0"/>
          <a:lstStyle>
            <a:lvl1pPr algn="l">
              <a:defRPr sz="2000">
                <a:latin typeface="+mj-lt"/>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0425F5BF-4477-AF4A-9A0B-DF5B5FC09AAE}"/>
              </a:ext>
            </a:extLst>
          </p:cNvPr>
          <p:cNvSpPr>
            <a:spLocks noGrp="1"/>
          </p:cNvSpPr>
          <p:nvPr>
            <p:ph type="body" sz="quarter" idx="13"/>
          </p:nvPr>
        </p:nvSpPr>
        <p:spPr>
          <a:xfrm>
            <a:off x="407988" y="788272"/>
            <a:ext cx="8172000" cy="289161"/>
          </a:xfrm>
        </p:spPr>
        <p:txBody>
          <a:bodyPr rIns="0">
            <a:noAutofit/>
          </a:bodyPr>
          <a:lstStyle>
            <a:lvl1pPr marL="0" indent="0" algn="l">
              <a:buNone/>
              <a:defRPr sz="1600">
                <a:solidFill>
                  <a:schemeClr val="accent3"/>
                </a:solidFill>
                <a:latin typeface="+mj-lt"/>
              </a:defRPr>
            </a:lvl1pPr>
            <a:lvl2pPr marL="457200" indent="0" algn="r">
              <a:buNone/>
              <a:defRPr sz="1400"/>
            </a:lvl2pPr>
            <a:lvl3pPr marL="914400" indent="0" algn="r">
              <a:buNone/>
              <a:defRPr sz="1400"/>
            </a:lvl3pPr>
            <a:lvl4pPr marL="1371600" indent="0" algn="r">
              <a:buNone/>
              <a:defRPr sz="1400"/>
            </a:lvl4pPr>
            <a:lvl5pPr marL="1828800" indent="0" algn="r">
              <a:buNone/>
              <a:defRPr sz="1400"/>
            </a:lvl5pPr>
          </a:lstStyle>
          <a:p>
            <a:pPr lvl="0"/>
            <a:r>
              <a:rPr lang="en-US"/>
              <a:t>Edit Master text styles</a:t>
            </a:r>
          </a:p>
        </p:txBody>
      </p:sp>
      <p:pic>
        <p:nvPicPr>
          <p:cNvPr id="8" name="Picture 7">
            <a:extLst>
              <a:ext uri="{FF2B5EF4-FFF2-40B4-BE49-F238E27FC236}">
                <a16:creationId xmlns:a16="http://schemas.microsoft.com/office/drawing/2014/main" id="{1A5FB649-2806-6343-A90F-BA06C73F3E23}"/>
              </a:ext>
            </a:extLst>
          </p:cNvPr>
          <p:cNvPicPr>
            <a:picLocks noChangeAspect="1"/>
          </p:cNvPicPr>
          <p:nvPr userDrawn="1"/>
        </p:nvPicPr>
        <p:blipFill rotWithShape="1">
          <a:blip r:embed="rId2"/>
          <a:srcRect r="16592"/>
          <a:stretch/>
        </p:blipFill>
        <p:spPr>
          <a:xfrm>
            <a:off x="9403130" y="181194"/>
            <a:ext cx="1949083" cy="914400"/>
          </a:xfrm>
          <a:prstGeom prst="rect">
            <a:avLst/>
          </a:prstGeom>
        </p:spPr>
      </p:pic>
    </p:spTree>
    <p:extLst>
      <p:ext uri="{BB962C8B-B14F-4D97-AF65-F5344CB8AC3E}">
        <p14:creationId xmlns:p14="http://schemas.microsoft.com/office/powerpoint/2010/main" val="4131714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9207A45-310E-7848-A4D5-2A2EFCC9690E}"/>
              </a:ext>
            </a:extLst>
          </p:cNvPr>
          <p:cNvSpPr>
            <a:spLocks noGrp="1"/>
          </p:cNvSpPr>
          <p:nvPr>
            <p:ph type="pic" idx="1"/>
          </p:nvPr>
        </p:nvSpPr>
        <p:spPr>
          <a:xfrm>
            <a:off x="407988" y="2060574"/>
            <a:ext cx="10947400" cy="41052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4">
            <a:extLst>
              <a:ext uri="{FF2B5EF4-FFF2-40B4-BE49-F238E27FC236}">
                <a16:creationId xmlns:a16="http://schemas.microsoft.com/office/drawing/2014/main" id="{799A8256-CD9F-3747-B6B0-7475B9649443}"/>
              </a:ext>
            </a:extLst>
          </p:cNvPr>
          <p:cNvSpPr>
            <a:spLocks noGrp="1"/>
          </p:cNvSpPr>
          <p:nvPr>
            <p:ph type="body" sz="quarter" idx="14"/>
          </p:nvPr>
        </p:nvSpPr>
        <p:spPr>
          <a:xfrm>
            <a:off x="1779588" y="1268414"/>
            <a:ext cx="2743200" cy="4608512"/>
          </a:xfrm>
          <a:solidFill>
            <a:schemeClr val="tx1"/>
          </a:solidFill>
        </p:spPr>
        <p:txBody>
          <a:bodyPr lIns="180000" tIns="180000" rIns="216000" bIns="180000">
            <a:normAutofit/>
          </a:bodyPr>
          <a:lstStyle>
            <a:lvl1pPr marL="0" indent="0">
              <a:buNone/>
              <a:defRPr sz="1600" b="0">
                <a:solidFill>
                  <a:schemeClr val="bg1"/>
                </a:solidFill>
              </a:defRPr>
            </a:lvl1pPr>
            <a:lvl2pPr marL="457200" indent="0">
              <a:buNone/>
              <a:defRPr sz="1400" b="0">
                <a:solidFill>
                  <a:schemeClr val="bg1"/>
                </a:solidFill>
              </a:defRPr>
            </a:lvl2pPr>
            <a:lvl3pPr marL="914400" indent="0">
              <a:buNone/>
              <a:defRPr sz="1400" b="0">
                <a:solidFill>
                  <a:schemeClr val="bg1"/>
                </a:solidFill>
              </a:defRPr>
            </a:lvl3pPr>
            <a:lvl4pPr marL="1371600" indent="0">
              <a:buNone/>
              <a:defRPr sz="1400" b="0">
                <a:solidFill>
                  <a:schemeClr val="bg1"/>
                </a:solidFill>
              </a:defRPr>
            </a:lvl4pPr>
            <a:lvl5pPr marL="1828800" indent="0">
              <a:buNone/>
              <a:defRPr sz="1400" b="0">
                <a:solidFill>
                  <a:schemeClr val="bg1"/>
                </a:solidFill>
              </a:defRPr>
            </a:lvl5pPr>
          </a:lstStyle>
          <a:p>
            <a:pPr lvl="0"/>
            <a:r>
              <a:rPr lang="en-US"/>
              <a:t>Edit Master text styles</a:t>
            </a:r>
          </a:p>
        </p:txBody>
      </p:sp>
      <p:sp>
        <p:nvSpPr>
          <p:cNvPr id="6" name="Footer Placeholder 5">
            <a:extLst>
              <a:ext uri="{FF2B5EF4-FFF2-40B4-BE49-F238E27FC236}">
                <a16:creationId xmlns:a16="http://schemas.microsoft.com/office/drawing/2014/main" id="{AEC7D52B-3DCD-EF40-A4E3-CA1E501CA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30D948-197F-614F-A309-DA32460C6168}"/>
              </a:ext>
            </a:extLst>
          </p:cNvPr>
          <p:cNvSpPr>
            <a:spLocks noGrp="1"/>
          </p:cNvSpPr>
          <p:nvPr>
            <p:ph type="sldNum" sz="quarter" idx="12"/>
          </p:nvPr>
        </p:nvSpPr>
        <p:spPr/>
        <p:txBody>
          <a:bodyPr/>
          <a:lstStyle/>
          <a:p>
            <a:fld id="{F97EA6E0-ACB3-C744-814F-68814E5220CF}" type="slidenum">
              <a:rPr lang="en-US" smtClean="0"/>
              <a:t>‹#›</a:t>
            </a:fld>
            <a:endParaRPr lang="en-US"/>
          </a:p>
        </p:txBody>
      </p:sp>
      <p:sp>
        <p:nvSpPr>
          <p:cNvPr id="13" name="Title 1">
            <a:extLst>
              <a:ext uri="{FF2B5EF4-FFF2-40B4-BE49-F238E27FC236}">
                <a16:creationId xmlns:a16="http://schemas.microsoft.com/office/drawing/2014/main" id="{FF4132E2-254F-334C-9E32-5FA47CD6EEE5}"/>
              </a:ext>
            </a:extLst>
          </p:cNvPr>
          <p:cNvSpPr>
            <a:spLocks noGrp="1"/>
          </p:cNvSpPr>
          <p:nvPr>
            <p:ph type="title"/>
          </p:nvPr>
        </p:nvSpPr>
        <p:spPr>
          <a:xfrm>
            <a:off x="3180213" y="383414"/>
            <a:ext cx="8172000" cy="396000"/>
          </a:xfrm>
          <a:prstGeom prst="rect">
            <a:avLst/>
          </a:prstGeom>
        </p:spPr>
        <p:txBody>
          <a:bodyPr lIns="90000" rIns="0"/>
          <a:lstStyle>
            <a:lvl1pPr algn="r">
              <a:defRPr sz="2000">
                <a:latin typeface="+mj-lt"/>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232D2696-58FB-C841-BA21-92367B8EB23C}"/>
              </a:ext>
            </a:extLst>
          </p:cNvPr>
          <p:cNvSpPr>
            <a:spLocks noGrp="1"/>
          </p:cNvSpPr>
          <p:nvPr>
            <p:ph type="body" sz="quarter" idx="13"/>
          </p:nvPr>
        </p:nvSpPr>
        <p:spPr>
          <a:xfrm>
            <a:off x="3176263" y="788272"/>
            <a:ext cx="8172000" cy="289161"/>
          </a:xfrm>
        </p:spPr>
        <p:txBody>
          <a:bodyPr rIns="0">
            <a:noAutofit/>
          </a:bodyPr>
          <a:lstStyle>
            <a:lvl1pPr marL="0" indent="0" algn="r">
              <a:buNone/>
              <a:defRPr sz="1600">
                <a:solidFill>
                  <a:schemeClr val="accent3"/>
                </a:solidFill>
                <a:latin typeface="+mj-lt"/>
              </a:defRPr>
            </a:lvl1pPr>
            <a:lvl2pPr marL="457200" indent="0" algn="r">
              <a:buNone/>
              <a:defRPr sz="1400"/>
            </a:lvl2pPr>
            <a:lvl3pPr marL="914400" indent="0" algn="r">
              <a:buNone/>
              <a:defRPr sz="1400"/>
            </a:lvl3pPr>
            <a:lvl4pPr marL="1371600" indent="0" algn="r">
              <a:buNone/>
              <a:defRPr sz="1400"/>
            </a:lvl4pPr>
            <a:lvl5pPr marL="1828800" indent="0" algn="r">
              <a:buNone/>
              <a:defRPr sz="1400"/>
            </a:lvl5pPr>
          </a:lstStyle>
          <a:p>
            <a:pPr lvl="0"/>
            <a:r>
              <a:rPr lang="en-US"/>
              <a:t>Edit Master text styles</a:t>
            </a:r>
          </a:p>
        </p:txBody>
      </p:sp>
    </p:spTree>
    <p:extLst>
      <p:ext uri="{BB962C8B-B14F-4D97-AF65-F5344CB8AC3E}">
        <p14:creationId xmlns:p14="http://schemas.microsoft.com/office/powerpoint/2010/main" val="3092667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 Section divider sm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239EBF3-A304-F04E-8342-F357FC8743A4}"/>
              </a:ext>
            </a:extLst>
          </p:cNvPr>
          <p:cNvSpPr>
            <a:spLocks noGrp="1"/>
          </p:cNvSpPr>
          <p:nvPr>
            <p:ph type="body" sz="quarter" idx="11" hasCustomPrompt="1"/>
          </p:nvPr>
        </p:nvSpPr>
        <p:spPr>
          <a:xfrm>
            <a:off x="3794760" y="2060575"/>
            <a:ext cx="7557452" cy="1992951"/>
          </a:xfrm>
        </p:spPr>
        <p:txBody>
          <a:bodyPr>
            <a:normAutofit/>
          </a:bodyPr>
          <a:lstStyle>
            <a:lvl1pPr marL="0" indent="0" algn="r">
              <a:buNone/>
              <a:defRPr sz="4800" b="1">
                <a:latin typeface="+mj-lt"/>
              </a:defRPr>
            </a:lvl1pPr>
          </a:lstStyle>
          <a:p>
            <a:pPr lvl="0"/>
            <a:r>
              <a:rPr lang="en-US" dirty="0"/>
              <a:t>Section divider</a:t>
            </a:r>
          </a:p>
        </p:txBody>
      </p:sp>
      <p:sp>
        <p:nvSpPr>
          <p:cNvPr id="11" name="Text Placeholder 10">
            <a:extLst>
              <a:ext uri="{FF2B5EF4-FFF2-40B4-BE49-F238E27FC236}">
                <a16:creationId xmlns:a16="http://schemas.microsoft.com/office/drawing/2014/main" id="{1DF027CF-36A4-7546-9746-B0EB00F2F8E8}"/>
              </a:ext>
            </a:extLst>
          </p:cNvPr>
          <p:cNvSpPr>
            <a:spLocks noGrp="1"/>
          </p:cNvSpPr>
          <p:nvPr>
            <p:ph type="body" sz="quarter" idx="12" hasCustomPrompt="1"/>
          </p:nvPr>
        </p:nvSpPr>
        <p:spPr>
          <a:xfrm>
            <a:off x="3794759" y="4437063"/>
            <a:ext cx="7557453" cy="738187"/>
          </a:xfrm>
        </p:spPr>
        <p:txBody>
          <a:bodyPr>
            <a:normAutofit/>
          </a:bodyPr>
          <a:lstStyle>
            <a:lvl1pPr marL="0" indent="0" algn="r">
              <a:buNone/>
              <a:defRPr sz="2400">
                <a:latin typeface="+mj-lt"/>
              </a:defRPr>
            </a:lvl1pPr>
            <a:lvl2pPr algn="r">
              <a:defRPr/>
            </a:lvl2pPr>
            <a:lvl3pPr algn="r">
              <a:defRPr/>
            </a:lvl3pPr>
            <a:lvl4pPr algn="r">
              <a:defRPr/>
            </a:lvl4pPr>
            <a:lvl5pPr algn="r">
              <a:defRPr/>
            </a:lvl5pPr>
          </a:lstStyle>
          <a:p>
            <a:pPr lvl="0"/>
            <a:r>
              <a:rPr lang="en-US" dirty="0"/>
              <a:t>Subtitle</a:t>
            </a:r>
          </a:p>
        </p:txBody>
      </p:sp>
      <p:sp>
        <p:nvSpPr>
          <p:cNvPr id="6" name="Text Placeholder 4">
            <a:extLst>
              <a:ext uri="{FF2B5EF4-FFF2-40B4-BE49-F238E27FC236}">
                <a16:creationId xmlns:a16="http://schemas.microsoft.com/office/drawing/2014/main" id="{E177AF0E-3FBF-3C49-AEA0-AE8DC8E194B9}"/>
              </a:ext>
            </a:extLst>
          </p:cNvPr>
          <p:cNvSpPr txBox="1">
            <a:spLocks/>
          </p:cNvSpPr>
          <p:nvPr userDrawn="1"/>
        </p:nvSpPr>
        <p:spPr>
          <a:xfrm>
            <a:off x="407988" y="6176684"/>
            <a:ext cx="3403327" cy="410696"/>
          </a:xfrm>
          <a:prstGeom prst="rect">
            <a:avLst/>
          </a:prstGeom>
        </p:spPr>
        <p:txBody>
          <a:bodyPr lIns="0" anchor="b" anchorCtr="0">
            <a:normAutofit/>
          </a:bodyPr>
          <a:lstStyle>
            <a:lvl1pPr marL="0" indent="0" algn="l" defTabSz="914400" rtl="0" eaLnBrk="1" latinLnBrk="0" hangingPunct="1">
              <a:lnSpc>
                <a:spcPct val="90000"/>
              </a:lnSpc>
              <a:spcBef>
                <a:spcPts val="1000"/>
              </a:spcBef>
              <a:buFontTx/>
              <a:buNone/>
              <a:defRPr sz="1400" b="0" i="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Montserrat" pitchFamily="2" charset="77"/>
                <a:ea typeface="+mn-ea"/>
                <a:cs typeface="+mn-cs"/>
              </a:defRPr>
            </a:lvl2pPr>
            <a:lvl3pPr marL="1257300" indent="-342900" algn="l" defTabSz="914400" rtl="0" eaLnBrk="1" latinLnBrk="0" hangingPunct="1">
              <a:lnSpc>
                <a:spcPct val="90000"/>
              </a:lnSpc>
              <a:spcBef>
                <a:spcPts val="500"/>
              </a:spcBef>
              <a:buFont typeface="Courier New" panose="02070309020205020404" pitchFamily="49" charset="0"/>
              <a:buChar char="o"/>
              <a:defRPr sz="2000" b="0" i="0" kern="1200">
                <a:solidFill>
                  <a:schemeClr val="tx1"/>
                </a:solidFill>
                <a:latin typeface="Montserrat" pitchFamily="2" charset="77"/>
                <a:ea typeface="+mn-ea"/>
                <a:cs typeface="+mn-cs"/>
              </a:defRPr>
            </a:lvl3pPr>
            <a:lvl4pPr marL="1657350" indent="-285750" algn="l" defTabSz="914400" rtl="0" eaLnBrk="1" latinLnBrk="0" hangingPunct="1">
              <a:lnSpc>
                <a:spcPct val="90000"/>
              </a:lnSpc>
              <a:spcBef>
                <a:spcPts val="500"/>
              </a:spcBef>
              <a:buFont typeface="Courier New" panose="02070309020205020404" pitchFamily="49" charset="0"/>
              <a:buChar char="o"/>
              <a:defRPr sz="1800" b="0" i="0" kern="1200">
                <a:solidFill>
                  <a:schemeClr val="tx1"/>
                </a:solidFill>
                <a:latin typeface="Montserrat" pitchFamily="2" charset="77"/>
                <a:ea typeface="+mn-ea"/>
                <a:cs typeface="+mn-cs"/>
              </a:defRPr>
            </a:lvl4pPr>
            <a:lvl5pPr marL="2114550" indent="-285750" algn="l" defTabSz="914400" rtl="0" eaLnBrk="1" latinLnBrk="0" hangingPunct="1">
              <a:lnSpc>
                <a:spcPct val="90000"/>
              </a:lnSpc>
              <a:spcBef>
                <a:spcPts val="500"/>
              </a:spcBef>
              <a:buFont typeface="Courier New" panose="02070309020205020404" pitchFamily="49" charset="0"/>
              <a:buChar char="o"/>
              <a:defRPr sz="1600" b="0" i="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Courier New" panose="02070309020205020404" pitchFamily="49" charset="0"/>
              <a:buChar char="o"/>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solidFill>
                  <a:schemeClr val="bg1"/>
                </a:solidFill>
              </a:rPr>
              <a:t>london.edu</a:t>
            </a:r>
            <a:endParaRPr lang="en-US" dirty="0">
              <a:solidFill>
                <a:schemeClr val="bg1"/>
              </a:solidFill>
            </a:endParaRPr>
          </a:p>
        </p:txBody>
      </p:sp>
    </p:spTree>
    <p:extLst>
      <p:ext uri="{BB962C8B-B14F-4D97-AF65-F5344CB8AC3E}">
        <p14:creationId xmlns:p14="http://schemas.microsoft.com/office/powerpoint/2010/main" val="297612667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Blank slid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DB84069-3119-6B4C-821D-3C2018FEF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81E6C-A841-2148-AC26-FF7B5B6890D3}"/>
              </a:ext>
            </a:extLst>
          </p:cNvPr>
          <p:cNvSpPr>
            <a:spLocks noGrp="1"/>
          </p:cNvSpPr>
          <p:nvPr>
            <p:ph type="sldNum" sz="quarter" idx="12"/>
          </p:nvPr>
        </p:nvSpPr>
        <p:spPr/>
        <p:txBody>
          <a:bodyPr/>
          <a:lstStyle/>
          <a:p>
            <a:fld id="{F97EA6E0-ACB3-C744-814F-68814E5220CF}" type="slidenum">
              <a:rPr lang="en-US" smtClean="0"/>
              <a:t>‹#›</a:t>
            </a:fld>
            <a:endParaRPr lang="en-US"/>
          </a:p>
        </p:txBody>
      </p:sp>
      <p:sp>
        <p:nvSpPr>
          <p:cNvPr id="9" name="Title 1">
            <a:extLst>
              <a:ext uri="{FF2B5EF4-FFF2-40B4-BE49-F238E27FC236}">
                <a16:creationId xmlns:a16="http://schemas.microsoft.com/office/drawing/2014/main" id="{1D2DE192-AF76-A84C-982C-D8F941152791}"/>
              </a:ext>
            </a:extLst>
          </p:cNvPr>
          <p:cNvSpPr>
            <a:spLocks noGrp="1"/>
          </p:cNvSpPr>
          <p:nvPr>
            <p:ph type="title"/>
          </p:nvPr>
        </p:nvSpPr>
        <p:spPr>
          <a:xfrm>
            <a:off x="3180213" y="383414"/>
            <a:ext cx="8172000" cy="396000"/>
          </a:xfrm>
          <a:prstGeom prst="rect">
            <a:avLst/>
          </a:prstGeom>
        </p:spPr>
        <p:txBody>
          <a:bodyPr lIns="90000" rIns="0"/>
          <a:lstStyle>
            <a:lvl1pPr algn="r">
              <a:defRPr sz="2000">
                <a:latin typeface="+mj-lt"/>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D681F134-00E6-BF4B-BE6F-46F8D4DF2B01}"/>
              </a:ext>
            </a:extLst>
          </p:cNvPr>
          <p:cNvSpPr>
            <a:spLocks noGrp="1"/>
          </p:cNvSpPr>
          <p:nvPr>
            <p:ph type="body" sz="quarter" idx="13"/>
          </p:nvPr>
        </p:nvSpPr>
        <p:spPr>
          <a:xfrm>
            <a:off x="3176263" y="788272"/>
            <a:ext cx="8172000" cy="289161"/>
          </a:xfrm>
        </p:spPr>
        <p:txBody>
          <a:bodyPr rIns="0">
            <a:noAutofit/>
          </a:bodyPr>
          <a:lstStyle>
            <a:lvl1pPr marL="0" indent="0" algn="r">
              <a:buNone/>
              <a:defRPr sz="1600">
                <a:solidFill>
                  <a:schemeClr val="accent3"/>
                </a:solidFill>
                <a:latin typeface="+mj-lt"/>
              </a:defRPr>
            </a:lvl1pPr>
            <a:lvl2pPr marL="457200" indent="0" algn="r">
              <a:buNone/>
              <a:defRPr sz="1400"/>
            </a:lvl2pPr>
            <a:lvl3pPr marL="914400" indent="0" algn="r">
              <a:buNone/>
              <a:defRPr sz="1400"/>
            </a:lvl3pPr>
            <a:lvl4pPr marL="1371600" indent="0" algn="r">
              <a:buNone/>
              <a:defRPr sz="1400"/>
            </a:lvl4pPr>
            <a:lvl5pPr marL="1828800" indent="0" algn="r">
              <a:buNone/>
              <a:defRPr sz="1400"/>
            </a:lvl5pPr>
          </a:lstStyle>
          <a:p>
            <a:pPr lvl="0"/>
            <a:r>
              <a:rPr lang="en-US"/>
              <a:t>Edit Master text styles</a:t>
            </a:r>
          </a:p>
        </p:txBody>
      </p:sp>
    </p:spTree>
    <p:extLst>
      <p:ext uri="{BB962C8B-B14F-4D97-AF65-F5344CB8AC3E}">
        <p14:creationId xmlns:p14="http://schemas.microsoft.com/office/powerpoint/2010/main" val="2741128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itle and content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DB84069-3119-6B4C-821D-3C2018FEF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81E6C-A841-2148-AC26-FF7B5B6890D3}"/>
              </a:ext>
            </a:extLst>
          </p:cNvPr>
          <p:cNvSpPr>
            <a:spLocks noGrp="1"/>
          </p:cNvSpPr>
          <p:nvPr>
            <p:ph type="sldNum" sz="quarter" idx="12"/>
          </p:nvPr>
        </p:nvSpPr>
        <p:spPr/>
        <p:txBody>
          <a:bodyPr/>
          <a:lstStyle/>
          <a:p>
            <a:fld id="{F97EA6E0-ACB3-C744-814F-68814E5220CF}" type="slidenum">
              <a:rPr lang="en-US" smtClean="0"/>
              <a:t>‹#›</a:t>
            </a:fld>
            <a:endParaRPr lang="en-US"/>
          </a:p>
        </p:txBody>
      </p:sp>
      <p:sp>
        <p:nvSpPr>
          <p:cNvPr id="7" name="Text Placeholder 6">
            <a:extLst>
              <a:ext uri="{FF2B5EF4-FFF2-40B4-BE49-F238E27FC236}">
                <a16:creationId xmlns:a16="http://schemas.microsoft.com/office/drawing/2014/main" id="{A0946596-E589-F841-B981-52B93611944C}"/>
              </a:ext>
            </a:extLst>
          </p:cNvPr>
          <p:cNvSpPr>
            <a:spLocks noGrp="1"/>
          </p:cNvSpPr>
          <p:nvPr>
            <p:ph type="body" sz="quarter" idx="14"/>
          </p:nvPr>
        </p:nvSpPr>
        <p:spPr>
          <a:xfrm>
            <a:off x="407988" y="1268413"/>
            <a:ext cx="10944225" cy="4897437"/>
          </a:xfrm>
        </p:spPr>
        <p:txBody>
          <a:bodyPr lIns="0" tIns="72000" rIns="0" bIns="72000" numCol="1" spcCol="360000">
            <a:normAutofit/>
          </a:bodyPr>
          <a:lstStyle>
            <a:lvl1pPr marL="0" indent="0">
              <a:buNone/>
              <a:defRPr sz="16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12" name="Title 1">
            <a:extLst>
              <a:ext uri="{FF2B5EF4-FFF2-40B4-BE49-F238E27FC236}">
                <a16:creationId xmlns:a16="http://schemas.microsoft.com/office/drawing/2014/main" id="{E8DE5C75-2CE1-6E4F-90A0-4170955CB8CE}"/>
              </a:ext>
            </a:extLst>
          </p:cNvPr>
          <p:cNvSpPr>
            <a:spLocks noGrp="1"/>
          </p:cNvSpPr>
          <p:nvPr>
            <p:ph type="title"/>
          </p:nvPr>
        </p:nvSpPr>
        <p:spPr>
          <a:xfrm>
            <a:off x="3180213" y="383414"/>
            <a:ext cx="8172000" cy="396000"/>
          </a:xfrm>
          <a:prstGeom prst="rect">
            <a:avLst/>
          </a:prstGeom>
        </p:spPr>
        <p:txBody>
          <a:bodyPr lIns="90000" rIns="0"/>
          <a:lstStyle>
            <a:lvl1pPr algn="r">
              <a:defRPr sz="2000">
                <a:latin typeface="+mj-lt"/>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CD8E9BA-D352-3143-85E4-AB805A2C28DB}"/>
              </a:ext>
            </a:extLst>
          </p:cNvPr>
          <p:cNvSpPr>
            <a:spLocks noGrp="1"/>
          </p:cNvSpPr>
          <p:nvPr>
            <p:ph type="body" sz="quarter" idx="13"/>
          </p:nvPr>
        </p:nvSpPr>
        <p:spPr>
          <a:xfrm>
            <a:off x="3176263" y="788272"/>
            <a:ext cx="8172000" cy="289161"/>
          </a:xfrm>
        </p:spPr>
        <p:txBody>
          <a:bodyPr rIns="0">
            <a:noAutofit/>
          </a:bodyPr>
          <a:lstStyle>
            <a:lvl1pPr marL="0" indent="0" algn="r">
              <a:buNone/>
              <a:defRPr sz="1600">
                <a:solidFill>
                  <a:schemeClr val="accent3"/>
                </a:solidFill>
                <a:latin typeface="+mj-lt"/>
              </a:defRPr>
            </a:lvl1pPr>
            <a:lvl2pPr marL="457200" indent="0" algn="r">
              <a:buNone/>
              <a:defRPr sz="1400"/>
            </a:lvl2pPr>
            <a:lvl3pPr marL="914400" indent="0" algn="r">
              <a:buNone/>
              <a:defRPr sz="1400"/>
            </a:lvl3pPr>
            <a:lvl4pPr marL="1371600" indent="0" algn="r">
              <a:buNone/>
              <a:defRPr sz="1400"/>
            </a:lvl4pPr>
            <a:lvl5pPr marL="1828800" indent="0" algn="r">
              <a:buNone/>
              <a:defRPr sz="1400"/>
            </a:lvl5pPr>
          </a:lstStyle>
          <a:p>
            <a:pPr lvl="0"/>
            <a:r>
              <a:rPr lang="en-US"/>
              <a:t>Edit Master text styles</a:t>
            </a:r>
          </a:p>
        </p:txBody>
      </p:sp>
    </p:spTree>
    <p:extLst>
      <p:ext uri="{BB962C8B-B14F-4D97-AF65-F5344CB8AC3E}">
        <p14:creationId xmlns:p14="http://schemas.microsoft.com/office/powerpoint/2010/main" val="1340628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Title and bullets content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DB84069-3119-6B4C-821D-3C2018FEF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81E6C-A841-2148-AC26-FF7B5B6890D3}"/>
              </a:ext>
            </a:extLst>
          </p:cNvPr>
          <p:cNvSpPr>
            <a:spLocks noGrp="1"/>
          </p:cNvSpPr>
          <p:nvPr>
            <p:ph type="sldNum" sz="quarter" idx="12"/>
          </p:nvPr>
        </p:nvSpPr>
        <p:spPr/>
        <p:txBody>
          <a:bodyPr/>
          <a:lstStyle/>
          <a:p>
            <a:fld id="{F97EA6E0-ACB3-C744-814F-68814E5220CF}" type="slidenum">
              <a:rPr lang="en-US" smtClean="0"/>
              <a:t>‹#›</a:t>
            </a:fld>
            <a:endParaRPr lang="en-US"/>
          </a:p>
        </p:txBody>
      </p:sp>
      <p:sp>
        <p:nvSpPr>
          <p:cNvPr id="12" name="Title 1">
            <a:extLst>
              <a:ext uri="{FF2B5EF4-FFF2-40B4-BE49-F238E27FC236}">
                <a16:creationId xmlns:a16="http://schemas.microsoft.com/office/drawing/2014/main" id="{0B0295C9-1AD1-324E-B5FE-BDEC825AFCA6}"/>
              </a:ext>
            </a:extLst>
          </p:cNvPr>
          <p:cNvSpPr>
            <a:spLocks noGrp="1"/>
          </p:cNvSpPr>
          <p:nvPr>
            <p:ph type="title"/>
          </p:nvPr>
        </p:nvSpPr>
        <p:spPr>
          <a:xfrm>
            <a:off x="411938" y="383414"/>
            <a:ext cx="8172000" cy="396000"/>
          </a:xfrm>
          <a:prstGeom prst="rect">
            <a:avLst/>
          </a:prstGeom>
          <a:solidFill>
            <a:schemeClr val="bg1"/>
          </a:solidFill>
        </p:spPr>
        <p:txBody>
          <a:bodyPr lIns="90000" rIns="0"/>
          <a:lstStyle>
            <a:lvl1pPr algn="l">
              <a:defRPr sz="2000">
                <a:latin typeface="+mj-lt"/>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C2008BAE-FDB4-1041-9A3F-DD7CF1248BE7}"/>
              </a:ext>
            </a:extLst>
          </p:cNvPr>
          <p:cNvSpPr>
            <a:spLocks noGrp="1"/>
          </p:cNvSpPr>
          <p:nvPr>
            <p:ph type="body" sz="quarter" idx="13"/>
          </p:nvPr>
        </p:nvSpPr>
        <p:spPr>
          <a:xfrm>
            <a:off x="407988" y="788272"/>
            <a:ext cx="8172000" cy="289161"/>
          </a:xfrm>
        </p:spPr>
        <p:txBody>
          <a:bodyPr rIns="0">
            <a:noAutofit/>
          </a:bodyPr>
          <a:lstStyle>
            <a:lvl1pPr marL="0" indent="0" algn="l">
              <a:buNone/>
              <a:defRPr sz="1600">
                <a:solidFill>
                  <a:schemeClr val="accent3"/>
                </a:solidFill>
                <a:latin typeface="+mj-lt"/>
              </a:defRPr>
            </a:lvl1pPr>
            <a:lvl2pPr marL="457200" indent="0" algn="r">
              <a:buNone/>
              <a:defRPr sz="1400"/>
            </a:lvl2pPr>
            <a:lvl3pPr marL="914400" indent="0" algn="r">
              <a:buNone/>
              <a:defRPr sz="1400"/>
            </a:lvl3pPr>
            <a:lvl4pPr marL="1371600" indent="0" algn="r">
              <a:buNone/>
              <a:defRPr sz="1400"/>
            </a:lvl4pPr>
            <a:lvl5pPr marL="1828800" indent="0" algn="r">
              <a:buNone/>
              <a:defRPr sz="1400"/>
            </a:lvl5pPr>
          </a:lstStyle>
          <a:p>
            <a:pPr lvl="0"/>
            <a:r>
              <a:rPr lang="en-US"/>
              <a:t>Edit Master text styles</a:t>
            </a:r>
          </a:p>
        </p:txBody>
      </p:sp>
      <p:sp>
        <p:nvSpPr>
          <p:cNvPr id="14" name="Text Placeholder 6">
            <a:extLst>
              <a:ext uri="{FF2B5EF4-FFF2-40B4-BE49-F238E27FC236}">
                <a16:creationId xmlns:a16="http://schemas.microsoft.com/office/drawing/2014/main" id="{E3E711A2-8079-A94C-A4C6-85D381809726}"/>
              </a:ext>
            </a:extLst>
          </p:cNvPr>
          <p:cNvSpPr>
            <a:spLocks noGrp="1"/>
          </p:cNvSpPr>
          <p:nvPr>
            <p:ph type="body" sz="quarter" idx="14"/>
          </p:nvPr>
        </p:nvSpPr>
        <p:spPr>
          <a:xfrm>
            <a:off x="407988" y="1268413"/>
            <a:ext cx="10944225" cy="4897437"/>
          </a:xfrm>
        </p:spPr>
        <p:txBody>
          <a:bodyPr lIns="0" tIns="72000" rIns="0" bIns="72000" numCol="1" spcCol="360000">
            <a:normAutofit/>
          </a:bodyPr>
          <a:lstStyle>
            <a:lvl1pPr marL="285750" indent="-285750">
              <a:buFont typeface="Courier New" panose="02070309020205020404" pitchFamily="49" charset="0"/>
              <a:buChar char="o"/>
              <a:defRPr sz="16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pic>
        <p:nvPicPr>
          <p:cNvPr id="2" name="Picture 1">
            <a:extLst>
              <a:ext uri="{FF2B5EF4-FFF2-40B4-BE49-F238E27FC236}">
                <a16:creationId xmlns:a16="http://schemas.microsoft.com/office/drawing/2014/main" id="{BFB005CF-49A1-C342-AE62-C4C0ABA1209A}"/>
              </a:ext>
            </a:extLst>
          </p:cNvPr>
          <p:cNvPicPr>
            <a:picLocks noChangeAspect="1"/>
          </p:cNvPicPr>
          <p:nvPr userDrawn="1"/>
        </p:nvPicPr>
        <p:blipFill rotWithShape="1">
          <a:blip r:embed="rId2"/>
          <a:srcRect r="16592"/>
          <a:stretch/>
        </p:blipFill>
        <p:spPr>
          <a:xfrm>
            <a:off x="9403130" y="181194"/>
            <a:ext cx="1949083" cy="914400"/>
          </a:xfrm>
          <a:prstGeom prst="rect">
            <a:avLst/>
          </a:prstGeom>
        </p:spPr>
      </p:pic>
    </p:spTree>
    <p:extLst>
      <p:ext uri="{BB962C8B-B14F-4D97-AF65-F5344CB8AC3E}">
        <p14:creationId xmlns:p14="http://schemas.microsoft.com/office/powerpoint/2010/main" val="3685211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 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53B81F-8947-7943-9391-E3BF0FB541FE}"/>
              </a:ext>
            </a:extLst>
          </p:cNvPr>
          <p:cNvSpPr>
            <a:spLocks noGrp="1"/>
          </p:cNvSpPr>
          <p:nvPr>
            <p:ph idx="1"/>
          </p:nvPr>
        </p:nvSpPr>
        <p:spPr>
          <a:xfrm>
            <a:off x="407988" y="1268413"/>
            <a:ext cx="10945812" cy="4897437"/>
          </a:xfrm>
        </p:spPr>
        <p:txBody>
          <a:bodyPr lIns="0" tIns="72000" rIns="0" bIns="72000">
            <a:normAutofit/>
          </a:bodyPr>
          <a:lstStyle>
            <a:lvl1pPr marL="0" indent="0">
              <a:buNone/>
              <a:defRPr sz="1600">
                <a:latin typeface="+mn-lt"/>
              </a:defRPr>
            </a:lvl1pPr>
            <a:lvl2pPr marL="457200" indent="0">
              <a:buNone/>
              <a:defRPr sz="1200">
                <a:latin typeface="+mn-lt"/>
              </a:defRPr>
            </a:lvl2pPr>
            <a:lvl3pPr marL="914400" indent="0">
              <a:buNone/>
              <a:defRPr sz="1200">
                <a:latin typeface="+mn-lt"/>
              </a:defRPr>
            </a:lvl3pPr>
            <a:lvl4pPr marL="1371600" indent="0">
              <a:buNone/>
              <a:defRPr sz="1200">
                <a:latin typeface="+mn-lt"/>
              </a:defRPr>
            </a:lvl4pPr>
            <a:lvl5pPr marL="1828800" indent="0">
              <a:buNone/>
              <a:defRPr sz="1200">
                <a:latin typeface="+mn-lt"/>
              </a:defRPr>
            </a:lvl5pPr>
            <a:lvl6pPr marL="2286000" indent="0">
              <a:buNone/>
              <a:defRPr sz="1200">
                <a:latin typeface="+mn-lt"/>
              </a:defRPr>
            </a:lvl6pPr>
          </a:lstStyle>
          <a:p>
            <a:pPr lvl="0"/>
            <a:r>
              <a:rPr lang="en-US"/>
              <a:t>Edit Master text styles</a:t>
            </a:r>
          </a:p>
        </p:txBody>
      </p:sp>
      <p:sp>
        <p:nvSpPr>
          <p:cNvPr id="5" name="Footer Placeholder 4">
            <a:extLst>
              <a:ext uri="{FF2B5EF4-FFF2-40B4-BE49-F238E27FC236}">
                <a16:creationId xmlns:a16="http://schemas.microsoft.com/office/drawing/2014/main" id="{2B6F1863-FE2B-3847-B8BE-AA19C95F62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23786-EC82-D244-8EA4-4E433357FD50}"/>
              </a:ext>
            </a:extLst>
          </p:cNvPr>
          <p:cNvSpPr>
            <a:spLocks noGrp="1"/>
          </p:cNvSpPr>
          <p:nvPr>
            <p:ph type="sldNum" sz="quarter" idx="12"/>
          </p:nvPr>
        </p:nvSpPr>
        <p:spPr/>
        <p:txBody>
          <a:bodyPr/>
          <a:lstStyle/>
          <a:p>
            <a:fld id="{F97EA6E0-ACB3-C744-814F-68814E5220CF}" type="slidenum">
              <a:rPr lang="en-US" smtClean="0"/>
              <a:t>‹#›</a:t>
            </a:fld>
            <a:endParaRPr lang="en-US" dirty="0"/>
          </a:p>
        </p:txBody>
      </p:sp>
      <p:sp>
        <p:nvSpPr>
          <p:cNvPr id="11" name="Title 1">
            <a:extLst>
              <a:ext uri="{FF2B5EF4-FFF2-40B4-BE49-F238E27FC236}">
                <a16:creationId xmlns:a16="http://schemas.microsoft.com/office/drawing/2014/main" id="{E3A5930E-8D75-AA4A-B6D8-DE63A7CFE8B8}"/>
              </a:ext>
            </a:extLst>
          </p:cNvPr>
          <p:cNvSpPr>
            <a:spLocks noGrp="1"/>
          </p:cNvSpPr>
          <p:nvPr>
            <p:ph type="title"/>
          </p:nvPr>
        </p:nvSpPr>
        <p:spPr>
          <a:xfrm>
            <a:off x="3180213" y="383414"/>
            <a:ext cx="8172000" cy="396000"/>
          </a:xfrm>
          <a:prstGeom prst="rect">
            <a:avLst/>
          </a:prstGeom>
        </p:spPr>
        <p:txBody>
          <a:bodyPr lIns="90000" rIns="0"/>
          <a:lstStyle>
            <a:lvl1pPr algn="r">
              <a:defRPr sz="2000">
                <a:latin typeface="+mj-lt"/>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00D5514-CA9E-CA4D-9B5E-C5C6E1ACFF9A}"/>
              </a:ext>
            </a:extLst>
          </p:cNvPr>
          <p:cNvSpPr>
            <a:spLocks noGrp="1"/>
          </p:cNvSpPr>
          <p:nvPr>
            <p:ph type="body" sz="quarter" idx="13"/>
          </p:nvPr>
        </p:nvSpPr>
        <p:spPr>
          <a:xfrm>
            <a:off x="3176263" y="788272"/>
            <a:ext cx="8172000" cy="289161"/>
          </a:xfrm>
        </p:spPr>
        <p:txBody>
          <a:bodyPr rIns="0">
            <a:noAutofit/>
          </a:bodyPr>
          <a:lstStyle>
            <a:lvl1pPr marL="0" indent="0" algn="r">
              <a:buNone/>
              <a:defRPr sz="1600">
                <a:solidFill>
                  <a:schemeClr val="accent3"/>
                </a:solidFill>
                <a:latin typeface="+mj-lt"/>
              </a:defRPr>
            </a:lvl1pPr>
            <a:lvl2pPr marL="457200" indent="0" algn="r">
              <a:buNone/>
              <a:defRPr sz="1400"/>
            </a:lvl2pPr>
            <a:lvl3pPr marL="914400" indent="0" algn="r">
              <a:buNone/>
              <a:defRPr sz="1400"/>
            </a:lvl3pPr>
            <a:lvl4pPr marL="1371600" indent="0" algn="r">
              <a:buNone/>
              <a:defRPr sz="1400"/>
            </a:lvl4pPr>
            <a:lvl5pPr marL="1828800" indent="0" algn="r">
              <a:buNone/>
              <a:defRPr sz="1400"/>
            </a:lvl5pPr>
          </a:lstStyle>
          <a:p>
            <a:pPr lvl="0"/>
            <a:r>
              <a:rPr lang="en-US"/>
              <a:t>Edit Master text styles</a:t>
            </a:r>
          </a:p>
        </p:txBody>
      </p:sp>
    </p:spTree>
    <p:extLst>
      <p:ext uri="{BB962C8B-B14F-4D97-AF65-F5344CB8AC3E}">
        <p14:creationId xmlns:p14="http://schemas.microsoft.com/office/powerpoint/2010/main" val="160841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 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00E96-188B-0C4B-87FF-DACD057604D1}"/>
              </a:ext>
            </a:extLst>
          </p:cNvPr>
          <p:cNvSpPr>
            <a:spLocks noGrp="1"/>
          </p:cNvSpPr>
          <p:nvPr>
            <p:ph sz="half" idx="1"/>
          </p:nvPr>
        </p:nvSpPr>
        <p:spPr>
          <a:xfrm>
            <a:off x="407988" y="1268413"/>
            <a:ext cx="5400000" cy="4897437"/>
          </a:xfrm>
        </p:spPr>
        <p:txBody>
          <a:bodyPr/>
          <a:lstStyle>
            <a:lvl1pPr>
              <a:defRPr/>
            </a:lvl1pPr>
            <a:lvl2pPr>
              <a:defRPr/>
            </a:lvl2pPr>
            <a:lvl3pPr>
              <a:defRPr/>
            </a:lvl3pPr>
            <a:lvl4pPr>
              <a:defRPr/>
            </a:lvl4pPr>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DCE236E-06BC-E04B-ADA3-6884696732FE}"/>
              </a:ext>
            </a:extLst>
          </p:cNvPr>
          <p:cNvSpPr>
            <a:spLocks noGrp="1"/>
          </p:cNvSpPr>
          <p:nvPr>
            <p:ph sz="half" idx="2"/>
          </p:nvPr>
        </p:nvSpPr>
        <p:spPr>
          <a:xfrm>
            <a:off x="5948263" y="1268413"/>
            <a:ext cx="5400000" cy="4897437"/>
          </a:xfrm>
        </p:spPr>
        <p:txBody>
          <a:bodyPr/>
          <a:lstStyle>
            <a:lvl1pPr>
              <a:defRPr/>
            </a:lvl1pPr>
            <a:lvl2pPr>
              <a:defRPr/>
            </a:lvl2pPr>
            <a:lvl3pPr>
              <a:defRPr/>
            </a:lvl3pPr>
            <a:lvl4pPr>
              <a:defRPr/>
            </a:lvl4pPr>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1CB147C2-C695-A744-8D7E-823C9A35C3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F78481-ED1B-5843-934B-5B18805DDA86}"/>
              </a:ext>
            </a:extLst>
          </p:cNvPr>
          <p:cNvSpPr>
            <a:spLocks noGrp="1"/>
          </p:cNvSpPr>
          <p:nvPr>
            <p:ph type="sldNum" sz="quarter" idx="12"/>
          </p:nvPr>
        </p:nvSpPr>
        <p:spPr/>
        <p:txBody>
          <a:bodyPr/>
          <a:lstStyle/>
          <a:p>
            <a:fld id="{F97EA6E0-ACB3-C744-814F-68814E5220CF}" type="slidenum">
              <a:rPr lang="en-US" smtClean="0"/>
              <a:t>‹#›</a:t>
            </a:fld>
            <a:endParaRPr lang="en-US"/>
          </a:p>
        </p:txBody>
      </p:sp>
      <p:sp>
        <p:nvSpPr>
          <p:cNvPr id="10" name="Title 1">
            <a:extLst>
              <a:ext uri="{FF2B5EF4-FFF2-40B4-BE49-F238E27FC236}">
                <a16:creationId xmlns:a16="http://schemas.microsoft.com/office/drawing/2014/main" id="{793775E9-5C01-1742-9953-68C840F10E1F}"/>
              </a:ext>
            </a:extLst>
          </p:cNvPr>
          <p:cNvSpPr>
            <a:spLocks noGrp="1"/>
          </p:cNvSpPr>
          <p:nvPr>
            <p:ph type="title"/>
          </p:nvPr>
        </p:nvSpPr>
        <p:spPr>
          <a:xfrm>
            <a:off x="3180213" y="383414"/>
            <a:ext cx="8172000" cy="396000"/>
          </a:xfrm>
          <a:prstGeom prst="rect">
            <a:avLst/>
          </a:prstGeom>
        </p:spPr>
        <p:txBody>
          <a:bodyPr lIns="90000" rIns="0"/>
          <a:lstStyle>
            <a:lvl1pPr algn="r">
              <a:defRPr sz="2000">
                <a:latin typeface="+mj-lt"/>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A63E2888-93BF-CD42-A0DA-0DFFDEA5BA2E}"/>
              </a:ext>
            </a:extLst>
          </p:cNvPr>
          <p:cNvSpPr>
            <a:spLocks noGrp="1"/>
          </p:cNvSpPr>
          <p:nvPr>
            <p:ph type="body" sz="quarter" idx="13"/>
          </p:nvPr>
        </p:nvSpPr>
        <p:spPr>
          <a:xfrm>
            <a:off x="3176263" y="788272"/>
            <a:ext cx="8172000" cy="289161"/>
          </a:xfrm>
        </p:spPr>
        <p:txBody>
          <a:bodyPr rIns="0">
            <a:noAutofit/>
          </a:bodyPr>
          <a:lstStyle>
            <a:lvl1pPr marL="0" indent="0" algn="r">
              <a:buNone/>
              <a:defRPr sz="1600">
                <a:solidFill>
                  <a:schemeClr val="accent3"/>
                </a:solidFill>
                <a:latin typeface="+mj-lt"/>
              </a:defRPr>
            </a:lvl1pPr>
            <a:lvl2pPr marL="457200" indent="0" algn="r">
              <a:buNone/>
              <a:defRPr sz="1400"/>
            </a:lvl2pPr>
            <a:lvl3pPr marL="914400" indent="0" algn="r">
              <a:buNone/>
              <a:defRPr sz="1400"/>
            </a:lvl3pPr>
            <a:lvl4pPr marL="1371600" indent="0" algn="r">
              <a:buNone/>
              <a:defRPr sz="1400"/>
            </a:lvl4pPr>
            <a:lvl5pPr marL="1828800" indent="0" algn="r">
              <a:buNone/>
              <a:defRPr sz="1400"/>
            </a:lvl5pPr>
          </a:lstStyle>
          <a:p>
            <a:pPr lvl="0"/>
            <a:r>
              <a:rPr lang="en-US"/>
              <a:t>Edit Master text styles</a:t>
            </a:r>
          </a:p>
        </p:txBody>
      </p:sp>
    </p:spTree>
    <p:extLst>
      <p:ext uri="{BB962C8B-B14F-4D97-AF65-F5344CB8AC3E}">
        <p14:creationId xmlns:p14="http://schemas.microsoft.com/office/powerpoint/2010/main" val="1769940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1B7143-21D9-DD48-BA3E-1227E17F979E}"/>
              </a:ext>
            </a:extLst>
          </p:cNvPr>
          <p:cNvSpPr>
            <a:spLocks noGrp="1"/>
          </p:cNvSpPr>
          <p:nvPr>
            <p:ph type="body" idx="1"/>
          </p:nvPr>
        </p:nvSpPr>
        <p:spPr>
          <a:xfrm>
            <a:off x="407988" y="1267199"/>
            <a:ext cx="5400000" cy="793375"/>
          </a:xfrm>
        </p:spPr>
        <p:txBody>
          <a:bodyPr anchor="t" anchorCtr="0"/>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9D17054-5FCF-D840-90F8-57B10759E7CE}"/>
              </a:ext>
            </a:extLst>
          </p:cNvPr>
          <p:cNvSpPr>
            <a:spLocks noGrp="1"/>
          </p:cNvSpPr>
          <p:nvPr>
            <p:ph sz="half" idx="2"/>
          </p:nvPr>
        </p:nvSpPr>
        <p:spPr>
          <a:xfrm>
            <a:off x="407988" y="2060575"/>
            <a:ext cx="5400000" cy="4105275"/>
          </a:xfrm>
        </p:spPr>
        <p:txBody>
          <a:bodyPr/>
          <a:lstStyle>
            <a:lvl1pPr>
              <a:defRPr/>
            </a:lvl1pPr>
            <a:lvl2pPr>
              <a:defRPr/>
            </a:lvl2pPr>
            <a:lvl3pPr>
              <a:defRPr/>
            </a:lvl3pPr>
            <a:lvl4pPr>
              <a:defRPr/>
            </a:lvl4pPr>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0B20495-9155-A445-81A0-0750077E8060}"/>
              </a:ext>
            </a:extLst>
          </p:cNvPr>
          <p:cNvSpPr>
            <a:spLocks noGrp="1"/>
          </p:cNvSpPr>
          <p:nvPr>
            <p:ph type="body" sz="quarter" idx="3"/>
          </p:nvPr>
        </p:nvSpPr>
        <p:spPr>
          <a:xfrm>
            <a:off x="5952213" y="1268413"/>
            <a:ext cx="5400000" cy="792161"/>
          </a:xfrm>
        </p:spPr>
        <p:txBody>
          <a:bodyPr anchor="t" anchorCtr="0"/>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179709A-9ADC-404E-AA36-BCB5A2FF6BB4}"/>
              </a:ext>
            </a:extLst>
          </p:cNvPr>
          <p:cNvSpPr>
            <a:spLocks noGrp="1"/>
          </p:cNvSpPr>
          <p:nvPr>
            <p:ph sz="quarter" idx="4"/>
          </p:nvPr>
        </p:nvSpPr>
        <p:spPr>
          <a:xfrm>
            <a:off x="5952213" y="2060575"/>
            <a:ext cx="5400000" cy="4105276"/>
          </a:xfrm>
        </p:spPr>
        <p:txBody>
          <a:bodyPr/>
          <a:lstStyle>
            <a:lvl1pPr>
              <a:defRPr/>
            </a:lvl1pPr>
            <a:lvl2pPr>
              <a:defRPr/>
            </a:lvl2pPr>
            <a:lvl3pPr>
              <a:defRPr/>
            </a:lvl3pPr>
            <a:lvl4pPr>
              <a:defRPr/>
            </a:lvl4pPr>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F3AA263B-CB05-2941-B069-FCD1CBB1A3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BDB269-3B65-174D-8508-02038C9F79B1}"/>
              </a:ext>
            </a:extLst>
          </p:cNvPr>
          <p:cNvSpPr>
            <a:spLocks noGrp="1"/>
          </p:cNvSpPr>
          <p:nvPr>
            <p:ph type="sldNum" sz="quarter" idx="12"/>
          </p:nvPr>
        </p:nvSpPr>
        <p:spPr/>
        <p:txBody>
          <a:bodyPr/>
          <a:lstStyle/>
          <a:p>
            <a:fld id="{F97EA6E0-ACB3-C744-814F-68814E5220CF}" type="slidenum">
              <a:rPr lang="en-US" smtClean="0"/>
              <a:t>‹#›</a:t>
            </a:fld>
            <a:endParaRPr lang="en-US"/>
          </a:p>
        </p:txBody>
      </p:sp>
      <p:sp>
        <p:nvSpPr>
          <p:cNvPr id="14" name="Title 1">
            <a:extLst>
              <a:ext uri="{FF2B5EF4-FFF2-40B4-BE49-F238E27FC236}">
                <a16:creationId xmlns:a16="http://schemas.microsoft.com/office/drawing/2014/main" id="{BEB439C4-AE46-EA48-962B-C69136F408F1}"/>
              </a:ext>
            </a:extLst>
          </p:cNvPr>
          <p:cNvSpPr>
            <a:spLocks noGrp="1"/>
          </p:cNvSpPr>
          <p:nvPr>
            <p:ph type="title"/>
          </p:nvPr>
        </p:nvSpPr>
        <p:spPr>
          <a:xfrm>
            <a:off x="3180213" y="383414"/>
            <a:ext cx="8172000" cy="396000"/>
          </a:xfrm>
          <a:prstGeom prst="rect">
            <a:avLst/>
          </a:prstGeom>
        </p:spPr>
        <p:txBody>
          <a:bodyPr lIns="90000" rIns="0"/>
          <a:lstStyle>
            <a:lvl1pPr algn="r">
              <a:defRPr sz="2000">
                <a:latin typeface="+mj-lt"/>
              </a:defRPr>
            </a:lvl1pPr>
          </a:lstStyle>
          <a:p>
            <a:r>
              <a:rPr lang="en-US"/>
              <a:t>Click to edit Master title style</a:t>
            </a:r>
            <a:endParaRPr lang="en-US" dirty="0"/>
          </a:p>
        </p:txBody>
      </p:sp>
      <p:sp>
        <p:nvSpPr>
          <p:cNvPr id="15" name="Text Placeholder 2">
            <a:extLst>
              <a:ext uri="{FF2B5EF4-FFF2-40B4-BE49-F238E27FC236}">
                <a16:creationId xmlns:a16="http://schemas.microsoft.com/office/drawing/2014/main" id="{8B228E1B-6D10-504C-BE9E-D808137DE53D}"/>
              </a:ext>
            </a:extLst>
          </p:cNvPr>
          <p:cNvSpPr>
            <a:spLocks noGrp="1"/>
          </p:cNvSpPr>
          <p:nvPr>
            <p:ph type="body" sz="quarter" idx="13"/>
          </p:nvPr>
        </p:nvSpPr>
        <p:spPr>
          <a:xfrm>
            <a:off x="3176263" y="788272"/>
            <a:ext cx="8172000" cy="289161"/>
          </a:xfrm>
        </p:spPr>
        <p:txBody>
          <a:bodyPr rIns="0">
            <a:noAutofit/>
          </a:bodyPr>
          <a:lstStyle>
            <a:lvl1pPr marL="0" indent="0" algn="r">
              <a:buNone/>
              <a:defRPr sz="1600">
                <a:solidFill>
                  <a:schemeClr val="accent3"/>
                </a:solidFill>
                <a:latin typeface="+mj-lt"/>
              </a:defRPr>
            </a:lvl1pPr>
            <a:lvl2pPr marL="457200" indent="0" algn="r">
              <a:buNone/>
              <a:defRPr sz="1400"/>
            </a:lvl2pPr>
            <a:lvl3pPr marL="914400" indent="0" algn="r">
              <a:buNone/>
              <a:defRPr sz="1400"/>
            </a:lvl3pPr>
            <a:lvl4pPr marL="1371600" indent="0" algn="r">
              <a:buNone/>
              <a:defRPr sz="1400"/>
            </a:lvl4pPr>
            <a:lvl5pPr marL="1828800" indent="0" algn="r">
              <a:buNone/>
              <a:defRPr sz="1400"/>
            </a:lvl5pPr>
          </a:lstStyle>
          <a:p>
            <a:pPr lvl="0"/>
            <a:r>
              <a:rPr lang="en-US"/>
              <a:t>Edit Master text styles</a:t>
            </a:r>
          </a:p>
        </p:txBody>
      </p:sp>
    </p:spTree>
    <p:extLst>
      <p:ext uri="{BB962C8B-B14F-4D97-AF65-F5344CB8AC3E}">
        <p14:creationId xmlns:p14="http://schemas.microsoft.com/office/powerpoint/2010/main" val="95418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 Text with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9207A45-310E-7848-A4D5-2A2EFCC9690E}"/>
              </a:ext>
            </a:extLst>
          </p:cNvPr>
          <p:cNvSpPr>
            <a:spLocks noGrp="1"/>
          </p:cNvSpPr>
          <p:nvPr>
            <p:ph type="pic" idx="1"/>
          </p:nvPr>
        </p:nvSpPr>
        <p:spPr>
          <a:xfrm>
            <a:off x="4953000" y="1268413"/>
            <a:ext cx="6402388" cy="45926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55737C-DB26-4D4E-BBC7-6B49B8234627}"/>
              </a:ext>
            </a:extLst>
          </p:cNvPr>
          <p:cNvSpPr>
            <a:spLocks noGrp="1"/>
          </p:cNvSpPr>
          <p:nvPr>
            <p:ph type="body" sz="half" idx="2"/>
          </p:nvPr>
        </p:nvSpPr>
        <p:spPr>
          <a:xfrm>
            <a:off x="407988" y="1268413"/>
            <a:ext cx="4364037" cy="46005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AEC7D52B-3DCD-EF40-A4E3-CA1E501CA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30D948-197F-614F-A309-DA32460C6168}"/>
              </a:ext>
            </a:extLst>
          </p:cNvPr>
          <p:cNvSpPr>
            <a:spLocks noGrp="1"/>
          </p:cNvSpPr>
          <p:nvPr>
            <p:ph type="sldNum" sz="quarter" idx="12"/>
          </p:nvPr>
        </p:nvSpPr>
        <p:spPr/>
        <p:txBody>
          <a:bodyPr/>
          <a:lstStyle/>
          <a:p>
            <a:fld id="{F97EA6E0-ACB3-C744-814F-68814E5220CF}" type="slidenum">
              <a:rPr lang="en-US" smtClean="0"/>
              <a:t>‹#›</a:t>
            </a:fld>
            <a:endParaRPr lang="en-US"/>
          </a:p>
        </p:txBody>
      </p:sp>
      <p:sp>
        <p:nvSpPr>
          <p:cNvPr id="12" name="Title 1">
            <a:extLst>
              <a:ext uri="{FF2B5EF4-FFF2-40B4-BE49-F238E27FC236}">
                <a16:creationId xmlns:a16="http://schemas.microsoft.com/office/drawing/2014/main" id="{7FB86D5F-59B1-B04A-AD5E-C774658FE8BB}"/>
              </a:ext>
            </a:extLst>
          </p:cNvPr>
          <p:cNvSpPr>
            <a:spLocks noGrp="1"/>
          </p:cNvSpPr>
          <p:nvPr>
            <p:ph type="title"/>
          </p:nvPr>
        </p:nvSpPr>
        <p:spPr>
          <a:xfrm>
            <a:off x="3180213" y="383414"/>
            <a:ext cx="8172000" cy="396000"/>
          </a:xfrm>
          <a:prstGeom prst="rect">
            <a:avLst/>
          </a:prstGeom>
        </p:spPr>
        <p:txBody>
          <a:bodyPr lIns="90000" rIns="0"/>
          <a:lstStyle>
            <a:lvl1pPr algn="r">
              <a:defRPr sz="2000">
                <a:latin typeface="+mj-lt"/>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7226C25D-0963-C64B-A09E-D610F71F2FF9}"/>
              </a:ext>
            </a:extLst>
          </p:cNvPr>
          <p:cNvSpPr>
            <a:spLocks noGrp="1"/>
          </p:cNvSpPr>
          <p:nvPr>
            <p:ph type="body" sz="quarter" idx="13"/>
          </p:nvPr>
        </p:nvSpPr>
        <p:spPr>
          <a:xfrm>
            <a:off x="3176263" y="788272"/>
            <a:ext cx="8172000" cy="289161"/>
          </a:xfrm>
        </p:spPr>
        <p:txBody>
          <a:bodyPr rIns="0">
            <a:noAutofit/>
          </a:bodyPr>
          <a:lstStyle>
            <a:lvl1pPr marL="0" indent="0" algn="r">
              <a:buNone/>
              <a:defRPr sz="1600">
                <a:solidFill>
                  <a:schemeClr val="accent3"/>
                </a:solidFill>
                <a:latin typeface="+mj-lt"/>
              </a:defRPr>
            </a:lvl1pPr>
            <a:lvl2pPr marL="457200" indent="0" algn="r">
              <a:buNone/>
              <a:defRPr sz="1400"/>
            </a:lvl2pPr>
            <a:lvl3pPr marL="914400" indent="0" algn="r">
              <a:buNone/>
              <a:defRPr sz="1400"/>
            </a:lvl3pPr>
            <a:lvl4pPr marL="1371600" indent="0" algn="r">
              <a:buNone/>
              <a:defRPr sz="1400"/>
            </a:lvl4pPr>
            <a:lvl5pPr marL="1828800" indent="0" algn="r">
              <a:buNone/>
              <a:defRPr sz="1400"/>
            </a:lvl5pPr>
          </a:lstStyle>
          <a:p>
            <a:pPr lvl="0"/>
            <a:r>
              <a:rPr lang="en-US"/>
              <a:t>Edit Master text styles</a:t>
            </a:r>
          </a:p>
        </p:txBody>
      </p:sp>
    </p:spTree>
    <p:extLst>
      <p:ext uri="{BB962C8B-B14F-4D97-AF65-F5344CB8AC3E}">
        <p14:creationId xmlns:p14="http://schemas.microsoft.com/office/powerpoint/2010/main" val="3158336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41AF07-C2D7-B04F-9930-63B44BDE835E}"/>
              </a:ext>
            </a:extLst>
          </p:cNvPr>
          <p:cNvSpPr>
            <a:spLocks noGrp="1"/>
          </p:cNvSpPr>
          <p:nvPr>
            <p:ph type="body" idx="1"/>
          </p:nvPr>
        </p:nvSpPr>
        <p:spPr>
          <a:xfrm>
            <a:off x="407988" y="1268413"/>
            <a:ext cx="10945812" cy="489743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5" name="Footer Placeholder 4">
            <a:extLst>
              <a:ext uri="{FF2B5EF4-FFF2-40B4-BE49-F238E27FC236}">
                <a16:creationId xmlns:a16="http://schemas.microsoft.com/office/drawing/2014/main" id="{A4797C5F-8193-8D42-A34F-7C7632EC54ED}"/>
              </a:ext>
            </a:extLst>
          </p:cNvPr>
          <p:cNvSpPr>
            <a:spLocks noGrp="1"/>
          </p:cNvSpPr>
          <p:nvPr>
            <p:ph type="ftr" sz="quarter" idx="3"/>
          </p:nvPr>
        </p:nvSpPr>
        <p:spPr>
          <a:xfrm>
            <a:off x="4038600" y="627150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1A88F4-BEC4-CF45-AFAB-4DF608226620}"/>
              </a:ext>
            </a:extLst>
          </p:cNvPr>
          <p:cNvSpPr>
            <a:spLocks noGrp="1"/>
          </p:cNvSpPr>
          <p:nvPr>
            <p:ph type="sldNum" sz="quarter" idx="4"/>
          </p:nvPr>
        </p:nvSpPr>
        <p:spPr>
          <a:xfrm>
            <a:off x="10885800" y="6303993"/>
            <a:ext cx="468000" cy="324000"/>
          </a:xfrm>
          <a:prstGeom prst="rect">
            <a:avLst/>
          </a:prstGeom>
          <a:solidFill>
            <a:schemeClr val="tx1"/>
          </a:solidFill>
        </p:spPr>
        <p:txBody>
          <a:bodyPr vert="horz" lIns="91440" tIns="45720" rIns="91440" bIns="45720" rtlCol="0" anchor="ctr"/>
          <a:lstStyle>
            <a:lvl1pPr algn="r">
              <a:defRPr sz="1200" b="1">
                <a:solidFill>
                  <a:schemeClr val="accent2">
                    <a:lumMod val="20000"/>
                    <a:lumOff val="80000"/>
                  </a:schemeClr>
                </a:solidFill>
                <a:latin typeface="+mn-lt"/>
              </a:defRPr>
            </a:lvl1pPr>
          </a:lstStyle>
          <a:p>
            <a:fld id="{5BB898F2-C1A7-3248-94F8-7C3EE534679B}" type="slidenum">
              <a:rPr lang="en-US" smtClean="0"/>
              <a:pPr/>
              <a:t>‹#›</a:t>
            </a:fld>
            <a:endParaRPr lang="en-US" dirty="0"/>
          </a:p>
        </p:txBody>
      </p:sp>
      <p:sp>
        <p:nvSpPr>
          <p:cNvPr id="9" name="Text Placeholder 4">
            <a:extLst>
              <a:ext uri="{FF2B5EF4-FFF2-40B4-BE49-F238E27FC236}">
                <a16:creationId xmlns:a16="http://schemas.microsoft.com/office/drawing/2014/main" id="{A7AFB064-0CE3-4542-96E0-1B4C54BB2C07}"/>
              </a:ext>
            </a:extLst>
          </p:cNvPr>
          <p:cNvSpPr txBox="1">
            <a:spLocks/>
          </p:cNvSpPr>
          <p:nvPr userDrawn="1"/>
        </p:nvSpPr>
        <p:spPr>
          <a:xfrm>
            <a:off x="407988" y="6176684"/>
            <a:ext cx="3403327" cy="410696"/>
          </a:xfrm>
          <a:prstGeom prst="rect">
            <a:avLst/>
          </a:prstGeom>
        </p:spPr>
        <p:txBody>
          <a:bodyPr lIns="0" anchor="b" anchorCtr="0">
            <a:normAutofit/>
          </a:bodyPr>
          <a:lstStyle>
            <a:lvl1pPr marL="0" indent="0" algn="l" defTabSz="914400" rtl="0" eaLnBrk="1" latinLnBrk="0" hangingPunct="1">
              <a:lnSpc>
                <a:spcPct val="90000"/>
              </a:lnSpc>
              <a:spcBef>
                <a:spcPts val="1000"/>
              </a:spcBef>
              <a:buFontTx/>
              <a:buNone/>
              <a:defRPr sz="1400" b="0" i="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Montserrat" pitchFamily="2" charset="77"/>
                <a:ea typeface="+mn-ea"/>
                <a:cs typeface="+mn-cs"/>
              </a:defRPr>
            </a:lvl2pPr>
            <a:lvl3pPr marL="1257300" indent="-342900" algn="l" defTabSz="914400" rtl="0" eaLnBrk="1" latinLnBrk="0" hangingPunct="1">
              <a:lnSpc>
                <a:spcPct val="90000"/>
              </a:lnSpc>
              <a:spcBef>
                <a:spcPts val="500"/>
              </a:spcBef>
              <a:buFont typeface="Courier New" panose="02070309020205020404" pitchFamily="49" charset="0"/>
              <a:buChar char="o"/>
              <a:defRPr sz="2000" b="0" i="0" kern="1200">
                <a:solidFill>
                  <a:schemeClr val="tx1"/>
                </a:solidFill>
                <a:latin typeface="Montserrat" pitchFamily="2" charset="77"/>
                <a:ea typeface="+mn-ea"/>
                <a:cs typeface="+mn-cs"/>
              </a:defRPr>
            </a:lvl3pPr>
            <a:lvl4pPr marL="1657350" indent="-285750" algn="l" defTabSz="914400" rtl="0" eaLnBrk="1" latinLnBrk="0" hangingPunct="1">
              <a:lnSpc>
                <a:spcPct val="90000"/>
              </a:lnSpc>
              <a:spcBef>
                <a:spcPts val="500"/>
              </a:spcBef>
              <a:buFont typeface="Courier New" panose="02070309020205020404" pitchFamily="49" charset="0"/>
              <a:buChar char="o"/>
              <a:defRPr sz="1800" b="0" i="0" kern="1200">
                <a:solidFill>
                  <a:schemeClr val="tx1"/>
                </a:solidFill>
                <a:latin typeface="Montserrat" pitchFamily="2" charset="77"/>
                <a:ea typeface="+mn-ea"/>
                <a:cs typeface="+mn-cs"/>
              </a:defRPr>
            </a:lvl4pPr>
            <a:lvl5pPr marL="2114550" indent="-285750" algn="l" defTabSz="914400" rtl="0" eaLnBrk="1" latinLnBrk="0" hangingPunct="1">
              <a:lnSpc>
                <a:spcPct val="90000"/>
              </a:lnSpc>
              <a:spcBef>
                <a:spcPts val="500"/>
              </a:spcBef>
              <a:buFont typeface="Courier New" panose="02070309020205020404" pitchFamily="49" charset="0"/>
              <a:buChar char="o"/>
              <a:defRPr sz="1600" b="0" i="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Courier New" panose="02070309020205020404" pitchFamily="49" charset="0"/>
              <a:buChar char="o"/>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london.edu</a:t>
            </a:r>
            <a:endParaRPr lang="en-US" dirty="0"/>
          </a:p>
        </p:txBody>
      </p:sp>
    </p:spTree>
    <p:extLst>
      <p:ext uri="{BB962C8B-B14F-4D97-AF65-F5344CB8AC3E}">
        <p14:creationId xmlns:p14="http://schemas.microsoft.com/office/powerpoint/2010/main" val="3647889370"/>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1" r:id="rId3"/>
    <p:sldLayoutId id="2147483666" r:id="rId4"/>
    <p:sldLayoutId id="2147483667" r:id="rId5"/>
    <p:sldLayoutId id="2147483650" r:id="rId6"/>
    <p:sldLayoutId id="2147483652" r:id="rId7"/>
    <p:sldLayoutId id="2147483653" r:id="rId8"/>
    <p:sldLayoutId id="2147483657" r:id="rId9"/>
    <p:sldLayoutId id="2147483663" r:id="rId10"/>
    <p:sldLayoutId id="2147483664" r:id="rId11"/>
    <p:sldLayoutId id="2147483665"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57200" indent="-457200" algn="l" defTabSz="914400" rtl="0" eaLnBrk="1" latinLnBrk="0" hangingPunct="1">
        <a:lnSpc>
          <a:spcPct val="90000"/>
        </a:lnSpc>
        <a:spcBef>
          <a:spcPts val="1000"/>
        </a:spcBef>
        <a:buFont typeface="Courier New" panose="02070309020205020404" pitchFamily="49" charset="0"/>
        <a:buChar char="o"/>
        <a:defRPr sz="2800" b="0" i="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Courier New" panose="02070309020205020404" pitchFamily="49" charset="0"/>
        <a:buChar char="o"/>
        <a:defRPr sz="2000" b="0" i="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Courier New" panose="02070309020205020404" pitchFamily="49" charset="0"/>
        <a:buChar char="o"/>
        <a:defRPr sz="1800" b="0" i="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Courier New" panose="02070309020205020404" pitchFamily="49" charset="0"/>
        <a:buChar char="o"/>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ourier New" panose="02070309020205020404" pitchFamily="49" charset="0"/>
        <a:buChar char="o"/>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151" userDrawn="1">
          <p15:clr>
            <a:srgbClr val="F26B43"/>
          </p15:clr>
        </p15:guide>
        <p15:guide id="2" orient="horz" pos="2160" userDrawn="1">
          <p15:clr>
            <a:srgbClr val="F26B43"/>
          </p15:clr>
        </p15:guide>
        <p15:guide id="3" orient="horz" pos="278" userDrawn="1">
          <p15:clr>
            <a:srgbClr val="F26B43"/>
          </p15:clr>
        </p15:guide>
        <p15:guide id="4" pos="257" userDrawn="1">
          <p15:clr>
            <a:srgbClr val="F26B43"/>
          </p15:clr>
        </p15:guide>
        <p15:guide id="5" orient="horz" pos="2795" userDrawn="1">
          <p15:clr>
            <a:srgbClr val="F26B43"/>
          </p15:clr>
        </p15:guide>
        <p15:guide id="6" orient="horz" pos="4110" userDrawn="1">
          <p15:clr>
            <a:srgbClr val="F26B43"/>
          </p15:clr>
        </p15:guide>
        <p15:guide id="7" orient="horz" pos="1298" userDrawn="1">
          <p15:clr>
            <a:srgbClr val="F26B43"/>
          </p15:clr>
        </p15:guide>
        <p15:guide id="8" orient="horz" pos="3884" userDrawn="1">
          <p15:clr>
            <a:srgbClr val="F26B43"/>
          </p15:clr>
        </p15:guide>
        <p15:guide id="9" orient="horz" pos="799" userDrawn="1">
          <p15:clr>
            <a:srgbClr val="F26B43"/>
          </p15:clr>
        </p15:guide>
        <p15:guide id="10" orient="horz" pos="3702" userDrawn="1">
          <p15:clr>
            <a:srgbClr val="F26B43"/>
          </p15:clr>
        </p15:guide>
        <p15:guide id="11" orient="horz" pos="22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587DD-1299-154C-937C-2D57F3737BF6}"/>
              </a:ext>
            </a:extLst>
          </p:cNvPr>
          <p:cNvSpPr>
            <a:spLocks noGrp="1"/>
          </p:cNvSpPr>
          <p:nvPr>
            <p:ph type="ctrTitle"/>
          </p:nvPr>
        </p:nvSpPr>
        <p:spPr/>
        <p:txBody>
          <a:bodyPr/>
          <a:lstStyle/>
          <a:p>
            <a:r>
              <a:rPr lang="en-US" altLang="zh-CN" dirty="0"/>
              <a:t>Salary</a:t>
            </a:r>
            <a:r>
              <a:rPr lang="zh-CN" altLang="en-US" dirty="0"/>
              <a:t> </a:t>
            </a:r>
            <a:r>
              <a:rPr lang="en-US" altLang="zh-CN" dirty="0"/>
              <a:t>Analysis</a:t>
            </a:r>
            <a:br>
              <a:rPr lang="en-US" altLang="zh-CN" dirty="0"/>
            </a:br>
            <a:r>
              <a:rPr lang="en-US" altLang="zh-CN" sz="2000" i="1" dirty="0"/>
              <a:t>based on Ask A Manager Dataset</a:t>
            </a:r>
            <a:endParaRPr lang="en-US" dirty="0"/>
          </a:p>
        </p:txBody>
      </p:sp>
      <p:sp>
        <p:nvSpPr>
          <p:cNvPr id="3" name="Subtitle 2">
            <a:extLst>
              <a:ext uri="{FF2B5EF4-FFF2-40B4-BE49-F238E27FC236}">
                <a16:creationId xmlns:a16="http://schemas.microsoft.com/office/drawing/2014/main" id="{30A2CBE6-1B72-6846-AC47-BE55EA506908}"/>
              </a:ext>
            </a:extLst>
          </p:cNvPr>
          <p:cNvSpPr>
            <a:spLocks noGrp="1"/>
          </p:cNvSpPr>
          <p:nvPr>
            <p:ph type="subTitle" idx="1"/>
          </p:nvPr>
        </p:nvSpPr>
        <p:spPr>
          <a:xfrm>
            <a:off x="2209800" y="3857297"/>
            <a:ext cx="9144000" cy="1523051"/>
          </a:xfrm>
        </p:spPr>
        <p:txBody>
          <a:bodyPr>
            <a:normAutofit/>
          </a:bodyPr>
          <a:lstStyle/>
          <a:p>
            <a:r>
              <a:rPr lang="en-US" altLang="zh-CN" dirty="0"/>
              <a:t>AM-01</a:t>
            </a:r>
            <a:r>
              <a:rPr lang="zh-CN" altLang="en-US" dirty="0"/>
              <a:t> </a:t>
            </a:r>
            <a:r>
              <a:rPr lang="en-US" altLang="zh-CN" dirty="0"/>
              <a:t>Applied</a:t>
            </a:r>
            <a:r>
              <a:rPr lang="zh-CN" altLang="en-US" dirty="0"/>
              <a:t> </a:t>
            </a:r>
            <a:r>
              <a:rPr lang="en-US" altLang="zh-CN" dirty="0"/>
              <a:t>Statistics</a:t>
            </a:r>
            <a:r>
              <a:rPr lang="zh-CN" altLang="en-US" dirty="0"/>
              <a:t> </a:t>
            </a:r>
            <a:r>
              <a:rPr lang="en-US" altLang="zh-CN" dirty="0"/>
              <a:t>Final</a:t>
            </a:r>
            <a:r>
              <a:rPr lang="zh-CN" altLang="en-US" dirty="0"/>
              <a:t> </a:t>
            </a:r>
            <a:r>
              <a:rPr lang="en-US" altLang="zh-CN" dirty="0"/>
              <a:t>Presentation</a:t>
            </a:r>
          </a:p>
          <a:p>
            <a:r>
              <a:rPr lang="en-US" altLang="zh-CN" dirty="0"/>
              <a:t>Group</a:t>
            </a:r>
            <a:r>
              <a:rPr lang="zh-CN" altLang="en-US" dirty="0"/>
              <a:t> </a:t>
            </a:r>
            <a:r>
              <a:rPr lang="en-US" altLang="zh-CN" dirty="0"/>
              <a:t>5</a:t>
            </a:r>
          </a:p>
          <a:p>
            <a:r>
              <a:rPr lang="en-US" altLang="zh-CN" dirty="0"/>
              <a:t>21</a:t>
            </a:r>
            <a:r>
              <a:rPr lang="en-US" altLang="zh-CN" baseline="30000" dirty="0"/>
              <a:t>st </a:t>
            </a:r>
            <a:r>
              <a:rPr lang="en-US" altLang="zh-CN" dirty="0"/>
              <a:t>Sept</a:t>
            </a:r>
            <a:r>
              <a:rPr lang="zh-CN" altLang="en-US" dirty="0"/>
              <a:t> </a:t>
            </a:r>
            <a:r>
              <a:rPr lang="en-US" altLang="zh-CN" dirty="0"/>
              <a:t>2021</a:t>
            </a:r>
          </a:p>
          <a:p>
            <a:endParaRPr lang="en-US" dirty="0"/>
          </a:p>
        </p:txBody>
      </p:sp>
    </p:spTree>
    <p:extLst>
      <p:ext uri="{BB962C8B-B14F-4D97-AF65-F5344CB8AC3E}">
        <p14:creationId xmlns:p14="http://schemas.microsoft.com/office/powerpoint/2010/main" val="3484559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81DC039-383F-7D48-AEE7-B2F23F07DDA8}"/>
              </a:ext>
            </a:extLst>
          </p:cNvPr>
          <p:cNvSpPr>
            <a:spLocks noGrp="1"/>
          </p:cNvSpPr>
          <p:nvPr>
            <p:ph type="body" sz="quarter" idx="14"/>
          </p:nvPr>
        </p:nvSpPr>
        <p:spPr>
          <a:xfrm>
            <a:off x="7239000" y="1268413"/>
            <a:ext cx="4114800" cy="4897437"/>
          </a:xfrm>
          <a:effectLst>
            <a:outerShdw blurRad="50800" dist="38100" dir="2700000" algn="tl" rotWithShape="0">
              <a:prstClr val="black">
                <a:alpha val="40000"/>
              </a:prstClr>
            </a:outerShdw>
          </a:effectLst>
        </p:spPr>
        <p:txBody>
          <a:bodyPr>
            <a:normAutofit/>
          </a:bodyPr>
          <a:lstStyle/>
          <a:p>
            <a:pPr marL="285750" indent="-285750">
              <a:buFont typeface="Wingdings" pitchFamily="2" charset="2"/>
              <a:buChar char="Ø"/>
            </a:pPr>
            <a:r>
              <a:rPr lang="en-US" altLang="zh-CN" dirty="0"/>
              <a:t>W</a:t>
            </a:r>
            <a:r>
              <a:rPr lang="en-GB" dirty="0"/>
              <a:t>e want to explore if there is a difference in the </a:t>
            </a:r>
            <a:r>
              <a:rPr lang="en-US" altLang="zh-CN" dirty="0"/>
              <a:t>education</a:t>
            </a:r>
            <a:r>
              <a:rPr lang="zh-CN" altLang="en-US" dirty="0"/>
              <a:t> </a:t>
            </a:r>
            <a:r>
              <a:rPr lang="en-US" altLang="zh-CN" dirty="0"/>
              <a:t>level</a:t>
            </a:r>
            <a:r>
              <a:rPr lang="en-GB" dirty="0"/>
              <a:t> for male group and the female group</a:t>
            </a:r>
          </a:p>
          <a:p>
            <a:pPr marL="285750" indent="-285750">
              <a:buFont typeface="Wingdings" pitchFamily="2" charset="2"/>
              <a:buChar char="Ø"/>
            </a:pPr>
            <a:r>
              <a:rPr lang="en-US" altLang="zh-CN" dirty="0"/>
              <a:t>The</a:t>
            </a:r>
            <a:r>
              <a:rPr lang="zh-CN" altLang="en-US" dirty="0"/>
              <a:t> </a:t>
            </a:r>
            <a:r>
              <a:rPr lang="en-US" altLang="zh-CN" dirty="0"/>
              <a:t>indicator</a:t>
            </a:r>
            <a:r>
              <a:rPr lang="zh-CN" altLang="en-US" dirty="0"/>
              <a:t> </a:t>
            </a:r>
            <a:r>
              <a:rPr lang="en-US" altLang="zh-CN" dirty="0"/>
              <a:t>we</a:t>
            </a:r>
            <a:r>
              <a:rPr lang="zh-CN" altLang="en-US" dirty="0"/>
              <a:t> </a:t>
            </a:r>
            <a:r>
              <a:rPr lang="en-US" altLang="zh-CN" dirty="0"/>
              <a:t>chose</a:t>
            </a:r>
            <a:r>
              <a:rPr lang="zh-CN" altLang="en-US" dirty="0"/>
              <a:t> </a:t>
            </a:r>
            <a:r>
              <a:rPr lang="en-US" altLang="zh-CN" dirty="0"/>
              <a:t>is</a:t>
            </a:r>
            <a:r>
              <a:rPr lang="zh-CN" altLang="en-US" dirty="0"/>
              <a:t> </a:t>
            </a:r>
            <a:r>
              <a:rPr lang="en-US" altLang="zh-CN" dirty="0"/>
              <a:t>college-or-above</a:t>
            </a:r>
            <a:r>
              <a:rPr lang="zh-CN" altLang="en-US" dirty="0"/>
              <a:t> </a:t>
            </a:r>
            <a:r>
              <a:rPr lang="en-US" altLang="zh-CN" dirty="0"/>
              <a:t>degree</a:t>
            </a:r>
            <a:r>
              <a:rPr lang="zh-CN" altLang="en-US" dirty="0"/>
              <a:t> </a:t>
            </a:r>
            <a:r>
              <a:rPr lang="en-US" altLang="zh-CN" dirty="0"/>
              <a:t>and</a:t>
            </a:r>
            <a:r>
              <a:rPr lang="zh-CN" altLang="en-US" dirty="0"/>
              <a:t> </a:t>
            </a:r>
            <a:r>
              <a:rPr lang="en-US" altLang="zh-CN" dirty="0"/>
              <a:t>master’s-or-above</a:t>
            </a:r>
            <a:r>
              <a:rPr lang="zh-CN" altLang="en-US" dirty="0"/>
              <a:t> </a:t>
            </a:r>
            <a:r>
              <a:rPr lang="en-US" altLang="zh-CN" dirty="0"/>
              <a:t>degree</a:t>
            </a:r>
            <a:endParaRPr lang="en-GB" dirty="0"/>
          </a:p>
          <a:p>
            <a:endParaRPr lang="en-US" altLang="zh-CN" b="1" i="1" u="sng" dirty="0"/>
          </a:p>
          <a:p>
            <a:r>
              <a:rPr lang="en-US" altLang="zh-CN" b="1" i="1" u="sng" dirty="0"/>
              <a:t>Key</a:t>
            </a:r>
            <a:r>
              <a:rPr lang="zh-CN" altLang="en-US" b="1" i="1" u="sng" dirty="0"/>
              <a:t> </a:t>
            </a:r>
            <a:r>
              <a:rPr lang="en-US" altLang="zh-CN" b="1" i="1" u="sng" dirty="0"/>
              <a:t>Takeaways</a:t>
            </a:r>
          </a:p>
          <a:p>
            <a:pPr marL="285750" indent="-285750">
              <a:buFont typeface="Courier New" panose="02070309020205020404" pitchFamily="49" charset="0"/>
              <a:buChar char="o"/>
            </a:pPr>
            <a:r>
              <a:rPr lang="en-US" altLang="zh-CN" dirty="0"/>
              <a:t>Female</a:t>
            </a:r>
            <a:r>
              <a:rPr lang="zh-CN" altLang="en-US" dirty="0"/>
              <a:t> </a:t>
            </a:r>
            <a:r>
              <a:rPr lang="en-GB" dirty="0"/>
              <a:t>has a higher college-entry rate vs. the male</a:t>
            </a:r>
          </a:p>
          <a:p>
            <a:pPr marL="285750" indent="-285750">
              <a:buFont typeface="Courier New" panose="02070309020205020404" pitchFamily="49" charset="0"/>
              <a:buChar char="o"/>
            </a:pPr>
            <a:r>
              <a:rPr lang="en-US" altLang="zh-CN" dirty="0"/>
              <a:t>However,</a:t>
            </a:r>
            <a:r>
              <a:rPr lang="zh-CN" altLang="en-US" dirty="0"/>
              <a:t> </a:t>
            </a:r>
            <a:r>
              <a:rPr lang="en-GB" dirty="0"/>
              <a:t>the proportion of acquiring higher education degree (Master’s-or-above) is higher </a:t>
            </a:r>
            <a:r>
              <a:rPr lang="en-US" altLang="zh-CN" dirty="0"/>
              <a:t>in</a:t>
            </a:r>
            <a:r>
              <a:rPr lang="zh-CN" altLang="en-US" dirty="0"/>
              <a:t> </a:t>
            </a:r>
            <a:r>
              <a:rPr lang="en-US" altLang="zh-CN" dirty="0"/>
              <a:t>male</a:t>
            </a:r>
            <a:r>
              <a:rPr lang="zh-CN" altLang="en-US" dirty="0"/>
              <a:t> </a:t>
            </a:r>
            <a:r>
              <a:rPr lang="en-US" altLang="zh-CN" dirty="0"/>
              <a:t>group</a:t>
            </a:r>
          </a:p>
          <a:p>
            <a:pPr marL="285750" indent="-285750">
              <a:buFont typeface="Courier New" panose="02070309020205020404" pitchFamily="49" charset="0"/>
              <a:buChar char="o"/>
            </a:pPr>
            <a:r>
              <a:rPr lang="en-GB" dirty="0"/>
              <a:t>This somehow explains the fact that there are more outliers in male sample with extremely high income level</a:t>
            </a:r>
            <a:endParaRPr lang="en-US" altLang="zh-CN" dirty="0"/>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endParaRPr lang="en-US" dirty="0"/>
          </a:p>
        </p:txBody>
      </p:sp>
      <p:sp>
        <p:nvSpPr>
          <p:cNvPr id="3" name="Footer Placeholder 2">
            <a:extLst>
              <a:ext uri="{FF2B5EF4-FFF2-40B4-BE49-F238E27FC236}">
                <a16:creationId xmlns:a16="http://schemas.microsoft.com/office/drawing/2014/main" id="{DACAD8C5-6CA5-1746-AD2A-F5EA82D6DB0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F7C29F0-B8E7-1746-B8D7-3EBBE79CD94D}"/>
              </a:ext>
            </a:extLst>
          </p:cNvPr>
          <p:cNvSpPr>
            <a:spLocks noGrp="1"/>
          </p:cNvSpPr>
          <p:nvPr>
            <p:ph type="sldNum" sz="quarter" idx="12"/>
          </p:nvPr>
        </p:nvSpPr>
        <p:spPr/>
        <p:txBody>
          <a:bodyPr/>
          <a:lstStyle/>
          <a:p>
            <a:fld id="{F97EA6E0-ACB3-C744-814F-68814E5220CF}" type="slidenum">
              <a:rPr lang="en-US" smtClean="0"/>
              <a:t>10</a:t>
            </a:fld>
            <a:endParaRPr lang="en-US"/>
          </a:p>
        </p:txBody>
      </p:sp>
      <p:sp>
        <p:nvSpPr>
          <p:cNvPr id="8" name="Title 7">
            <a:extLst>
              <a:ext uri="{FF2B5EF4-FFF2-40B4-BE49-F238E27FC236}">
                <a16:creationId xmlns:a16="http://schemas.microsoft.com/office/drawing/2014/main" id="{38A6E4CE-5362-8940-822E-9B027991FEB7}"/>
              </a:ext>
            </a:extLst>
          </p:cNvPr>
          <p:cNvSpPr>
            <a:spLocks noGrp="1"/>
          </p:cNvSpPr>
          <p:nvPr>
            <p:ph type="title"/>
          </p:nvPr>
        </p:nvSpPr>
        <p:spPr/>
        <p:txBody>
          <a:bodyPr/>
          <a:lstStyle/>
          <a:p>
            <a:r>
              <a:rPr lang="en-US" altLang="zh-CN" dirty="0"/>
              <a:t>Gender</a:t>
            </a:r>
            <a:r>
              <a:rPr lang="zh-CN" altLang="en-US" dirty="0"/>
              <a:t> </a:t>
            </a:r>
            <a:r>
              <a:rPr lang="en-US" altLang="zh-CN" dirty="0"/>
              <a:t>and</a:t>
            </a:r>
            <a:r>
              <a:rPr lang="zh-CN" altLang="en-US" dirty="0"/>
              <a:t> </a:t>
            </a:r>
            <a:r>
              <a:rPr lang="en-US" altLang="zh-CN" dirty="0"/>
              <a:t>Education</a:t>
            </a:r>
            <a:endParaRPr lang="en-US" dirty="0"/>
          </a:p>
        </p:txBody>
      </p:sp>
      <p:sp>
        <p:nvSpPr>
          <p:cNvPr id="10" name="Text Placeholder 9">
            <a:extLst>
              <a:ext uri="{FF2B5EF4-FFF2-40B4-BE49-F238E27FC236}">
                <a16:creationId xmlns:a16="http://schemas.microsoft.com/office/drawing/2014/main" id="{30B12306-8D81-5141-9BA7-86E0638084D9}"/>
              </a:ext>
            </a:extLst>
          </p:cNvPr>
          <p:cNvSpPr>
            <a:spLocks noGrp="1"/>
          </p:cNvSpPr>
          <p:nvPr>
            <p:ph type="body" sz="quarter" idx="13"/>
          </p:nvPr>
        </p:nvSpPr>
        <p:spPr>
          <a:xfrm>
            <a:off x="407988" y="788272"/>
            <a:ext cx="10366692" cy="365125"/>
          </a:xfrm>
        </p:spPr>
        <p:txBody>
          <a:bodyPr/>
          <a:lstStyle/>
          <a:p>
            <a:r>
              <a:rPr lang="en-US" altLang="zh-CN" dirty="0" err="1"/>
              <a:t>Prop.test</a:t>
            </a:r>
            <a:r>
              <a:rPr lang="zh-CN" altLang="en-US" dirty="0"/>
              <a:t> </a:t>
            </a:r>
            <a:r>
              <a:rPr lang="en-US" altLang="zh-CN" dirty="0"/>
              <a:t>for</a:t>
            </a:r>
            <a:r>
              <a:rPr lang="zh-CN" altLang="en-US" dirty="0"/>
              <a:t> </a:t>
            </a:r>
            <a:r>
              <a:rPr lang="en-US" altLang="zh-CN" dirty="0"/>
              <a:t>college-or-above</a:t>
            </a:r>
            <a:r>
              <a:rPr lang="zh-CN" altLang="en-US" dirty="0"/>
              <a:t> </a:t>
            </a:r>
            <a:r>
              <a:rPr lang="en-US" altLang="zh-CN" dirty="0"/>
              <a:t>education</a:t>
            </a:r>
            <a:r>
              <a:rPr lang="zh-CN" altLang="en-US" dirty="0"/>
              <a:t> </a:t>
            </a:r>
            <a:r>
              <a:rPr lang="en-US" altLang="zh-CN" dirty="0"/>
              <a:t>level</a:t>
            </a:r>
            <a:r>
              <a:rPr lang="zh-CN" altLang="en-US" dirty="0"/>
              <a:t> </a:t>
            </a:r>
            <a:r>
              <a:rPr lang="en-US" altLang="zh-CN" dirty="0"/>
              <a:t>in</a:t>
            </a:r>
            <a:r>
              <a:rPr lang="zh-CN" altLang="en-US" dirty="0"/>
              <a:t> </a:t>
            </a:r>
            <a:r>
              <a:rPr lang="en-US" altLang="zh-CN" dirty="0"/>
              <a:t>the</a:t>
            </a:r>
            <a:r>
              <a:rPr lang="zh-CN" altLang="en-US" dirty="0"/>
              <a:t> </a:t>
            </a:r>
            <a:r>
              <a:rPr lang="en-US" altLang="zh-CN" dirty="0"/>
              <a:t>male</a:t>
            </a:r>
            <a:r>
              <a:rPr lang="zh-CN" altLang="en-US" dirty="0"/>
              <a:t> </a:t>
            </a:r>
            <a:r>
              <a:rPr lang="en-US" altLang="zh-CN" dirty="0"/>
              <a:t>group</a:t>
            </a:r>
            <a:r>
              <a:rPr lang="zh-CN" altLang="en-US" dirty="0"/>
              <a:t> </a:t>
            </a:r>
            <a:r>
              <a:rPr lang="en-US" altLang="zh-CN" dirty="0"/>
              <a:t>and</a:t>
            </a:r>
            <a:r>
              <a:rPr lang="zh-CN" altLang="en-US" dirty="0"/>
              <a:t> </a:t>
            </a:r>
            <a:r>
              <a:rPr lang="en-US" altLang="zh-CN" dirty="0"/>
              <a:t>female</a:t>
            </a:r>
            <a:r>
              <a:rPr lang="zh-CN" altLang="en-US" dirty="0"/>
              <a:t> </a:t>
            </a:r>
            <a:r>
              <a:rPr lang="en-US" altLang="zh-CN" dirty="0"/>
              <a:t>group</a:t>
            </a:r>
            <a:endParaRPr lang="en-US" dirty="0"/>
          </a:p>
        </p:txBody>
      </p:sp>
      <p:sp>
        <p:nvSpPr>
          <p:cNvPr id="15" name="Rectangle 14">
            <a:extLst>
              <a:ext uri="{FF2B5EF4-FFF2-40B4-BE49-F238E27FC236}">
                <a16:creationId xmlns:a16="http://schemas.microsoft.com/office/drawing/2014/main" id="{D67EA627-F641-2649-86D5-8E99B2343E07}"/>
              </a:ext>
            </a:extLst>
          </p:cNvPr>
          <p:cNvSpPr/>
          <p:nvPr/>
        </p:nvSpPr>
        <p:spPr>
          <a:xfrm>
            <a:off x="502853" y="1268413"/>
            <a:ext cx="5848215" cy="4897437"/>
          </a:xfrm>
          <a:prstGeom prst="rect">
            <a:avLst/>
          </a:prstGeom>
          <a:no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ouse_Arrow">
            <a:extLst>
              <a:ext uri="{FF2B5EF4-FFF2-40B4-BE49-F238E27FC236}">
                <a16:creationId xmlns:a16="http://schemas.microsoft.com/office/drawing/2014/main" id="{5DD993A6-8C18-E149-832B-12FD42E65B8F}"/>
              </a:ext>
            </a:extLst>
          </p:cNvPr>
          <p:cNvSpPr/>
          <p:nvPr/>
        </p:nvSpPr>
        <p:spPr>
          <a:xfrm>
            <a:off x="6645930" y="2052036"/>
            <a:ext cx="298208" cy="2810893"/>
          </a:xfrm>
          <a:custGeom>
            <a:avLst/>
            <a:gdLst>
              <a:gd name="connsiteX0" fmla="*/ 8313 w 581895"/>
              <a:gd name="connsiteY0" fmla="*/ 0 h 2535381"/>
              <a:gd name="connsiteX1" fmla="*/ 581891 w 581895"/>
              <a:gd name="connsiteY1" fmla="*/ 1280160 h 2535381"/>
              <a:gd name="connsiteX2" fmla="*/ 0 w 581895"/>
              <a:gd name="connsiteY2" fmla="*/ 2535381 h 2535381"/>
              <a:gd name="connsiteX0" fmla="*/ 8313 w 780423"/>
              <a:gd name="connsiteY0" fmla="*/ 0 h 2535381"/>
              <a:gd name="connsiteX1" fmla="*/ 581891 w 780423"/>
              <a:gd name="connsiteY1" fmla="*/ 1280160 h 2535381"/>
              <a:gd name="connsiteX2" fmla="*/ 0 w 780423"/>
              <a:gd name="connsiteY2" fmla="*/ 2535381 h 2535381"/>
              <a:gd name="connsiteX0" fmla="*/ 8313 w 778965"/>
              <a:gd name="connsiteY0" fmla="*/ 0 h 2535381"/>
              <a:gd name="connsiteX1" fmla="*/ 581891 w 778965"/>
              <a:gd name="connsiteY1" fmla="*/ 1280160 h 2535381"/>
              <a:gd name="connsiteX2" fmla="*/ 0 w 778965"/>
              <a:gd name="connsiteY2" fmla="*/ 2535381 h 2535381"/>
              <a:gd name="connsiteX0" fmla="*/ 8313 w 581895"/>
              <a:gd name="connsiteY0" fmla="*/ 0 h 2535381"/>
              <a:gd name="connsiteX1" fmla="*/ 581891 w 581895"/>
              <a:gd name="connsiteY1" fmla="*/ 1280160 h 2535381"/>
              <a:gd name="connsiteX2" fmla="*/ 0 w 581895"/>
              <a:gd name="connsiteY2" fmla="*/ 2535381 h 2535381"/>
              <a:gd name="connsiteX0" fmla="*/ 8313 w 581895"/>
              <a:gd name="connsiteY0" fmla="*/ 0 h 2535430"/>
              <a:gd name="connsiteX1" fmla="*/ 581891 w 581895"/>
              <a:gd name="connsiteY1" fmla="*/ 1280160 h 2535430"/>
              <a:gd name="connsiteX2" fmla="*/ 0 w 581895"/>
              <a:gd name="connsiteY2" fmla="*/ 2535381 h 2535430"/>
              <a:gd name="connsiteX0" fmla="*/ 8313 w 581893"/>
              <a:gd name="connsiteY0" fmla="*/ 0 h 2535430"/>
              <a:gd name="connsiteX1" fmla="*/ 581891 w 581893"/>
              <a:gd name="connsiteY1" fmla="*/ 1280160 h 2535430"/>
              <a:gd name="connsiteX2" fmla="*/ 0 w 581893"/>
              <a:gd name="connsiteY2" fmla="*/ 2535381 h 2535430"/>
              <a:gd name="connsiteX0" fmla="*/ 8313 w 581893"/>
              <a:gd name="connsiteY0" fmla="*/ 0 h 2535430"/>
              <a:gd name="connsiteX1" fmla="*/ 581891 w 581893"/>
              <a:gd name="connsiteY1" fmla="*/ 1280160 h 2535430"/>
              <a:gd name="connsiteX2" fmla="*/ 0 w 581893"/>
              <a:gd name="connsiteY2" fmla="*/ 2535381 h 2535430"/>
            </a:gdLst>
            <a:ahLst/>
            <a:cxnLst>
              <a:cxn ang="0">
                <a:pos x="connsiteX0" y="connsiteY0"/>
              </a:cxn>
              <a:cxn ang="0">
                <a:pos x="connsiteX1" y="connsiteY1"/>
              </a:cxn>
              <a:cxn ang="0">
                <a:pos x="connsiteX2" y="connsiteY2"/>
              </a:cxn>
            </a:cxnLst>
            <a:rect l="l" t="t" r="r" b="b"/>
            <a:pathLst>
              <a:path w="581893" h="2535430">
                <a:moveTo>
                  <a:pt x="8313" y="0"/>
                </a:moveTo>
                <a:cubicBezTo>
                  <a:pt x="10044" y="3348"/>
                  <a:pt x="583276" y="1279584"/>
                  <a:pt x="581891" y="1280160"/>
                </a:cubicBezTo>
                <a:cubicBezTo>
                  <a:pt x="580506" y="1280736"/>
                  <a:pt x="4503" y="2544502"/>
                  <a:pt x="0" y="2535381"/>
                </a:cubicBezTo>
              </a:path>
            </a:pathLst>
          </a:custGeom>
          <a:noFill/>
          <a:ln w="25400">
            <a:solidFill>
              <a:schemeClr val="tx1">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House_Arrow">
            <a:extLst>
              <a:ext uri="{FF2B5EF4-FFF2-40B4-BE49-F238E27FC236}">
                <a16:creationId xmlns:a16="http://schemas.microsoft.com/office/drawing/2014/main" id="{3F748A79-DE77-3D49-8423-E71676331221}"/>
              </a:ext>
            </a:extLst>
          </p:cNvPr>
          <p:cNvSpPr/>
          <p:nvPr/>
        </p:nvSpPr>
        <p:spPr>
          <a:xfrm rot="5400000">
            <a:off x="3217350" y="4119909"/>
            <a:ext cx="171450" cy="1221902"/>
          </a:xfrm>
          <a:custGeom>
            <a:avLst/>
            <a:gdLst>
              <a:gd name="connsiteX0" fmla="*/ 8313 w 581895"/>
              <a:gd name="connsiteY0" fmla="*/ 0 h 2535381"/>
              <a:gd name="connsiteX1" fmla="*/ 581891 w 581895"/>
              <a:gd name="connsiteY1" fmla="*/ 1280160 h 2535381"/>
              <a:gd name="connsiteX2" fmla="*/ 0 w 581895"/>
              <a:gd name="connsiteY2" fmla="*/ 2535381 h 2535381"/>
              <a:gd name="connsiteX0" fmla="*/ 8313 w 780423"/>
              <a:gd name="connsiteY0" fmla="*/ 0 h 2535381"/>
              <a:gd name="connsiteX1" fmla="*/ 581891 w 780423"/>
              <a:gd name="connsiteY1" fmla="*/ 1280160 h 2535381"/>
              <a:gd name="connsiteX2" fmla="*/ 0 w 780423"/>
              <a:gd name="connsiteY2" fmla="*/ 2535381 h 2535381"/>
              <a:gd name="connsiteX0" fmla="*/ 8313 w 778965"/>
              <a:gd name="connsiteY0" fmla="*/ 0 h 2535381"/>
              <a:gd name="connsiteX1" fmla="*/ 581891 w 778965"/>
              <a:gd name="connsiteY1" fmla="*/ 1280160 h 2535381"/>
              <a:gd name="connsiteX2" fmla="*/ 0 w 778965"/>
              <a:gd name="connsiteY2" fmla="*/ 2535381 h 2535381"/>
              <a:gd name="connsiteX0" fmla="*/ 8313 w 581895"/>
              <a:gd name="connsiteY0" fmla="*/ 0 h 2535381"/>
              <a:gd name="connsiteX1" fmla="*/ 581891 w 581895"/>
              <a:gd name="connsiteY1" fmla="*/ 1280160 h 2535381"/>
              <a:gd name="connsiteX2" fmla="*/ 0 w 581895"/>
              <a:gd name="connsiteY2" fmla="*/ 2535381 h 2535381"/>
              <a:gd name="connsiteX0" fmla="*/ 8313 w 581895"/>
              <a:gd name="connsiteY0" fmla="*/ 0 h 2535430"/>
              <a:gd name="connsiteX1" fmla="*/ 581891 w 581895"/>
              <a:gd name="connsiteY1" fmla="*/ 1280160 h 2535430"/>
              <a:gd name="connsiteX2" fmla="*/ 0 w 581895"/>
              <a:gd name="connsiteY2" fmla="*/ 2535381 h 2535430"/>
              <a:gd name="connsiteX0" fmla="*/ 8313 w 581893"/>
              <a:gd name="connsiteY0" fmla="*/ 0 h 2535430"/>
              <a:gd name="connsiteX1" fmla="*/ 581891 w 581893"/>
              <a:gd name="connsiteY1" fmla="*/ 1280160 h 2535430"/>
              <a:gd name="connsiteX2" fmla="*/ 0 w 581893"/>
              <a:gd name="connsiteY2" fmla="*/ 2535381 h 2535430"/>
              <a:gd name="connsiteX0" fmla="*/ 8313 w 581893"/>
              <a:gd name="connsiteY0" fmla="*/ 0 h 2535430"/>
              <a:gd name="connsiteX1" fmla="*/ 581891 w 581893"/>
              <a:gd name="connsiteY1" fmla="*/ 1280160 h 2535430"/>
              <a:gd name="connsiteX2" fmla="*/ 0 w 581893"/>
              <a:gd name="connsiteY2" fmla="*/ 2535381 h 2535430"/>
            </a:gdLst>
            <a:ahLst/>
            <a:cxnLst>
              <a:cxn ang="0">
                <a:pos x="connsiteX0" y="connsiteY0"/>
              </a:cxn>
              <a:cxn ang="0">
                <a:pos x="connsiteX1" y="connsiteY1"/>
              </a:cxn>
              <a:cxn ang="0">
                <a:pos x="connsiteX2" y="connsiteY2"/>
              </a:cxn>
            </a:cxnLst>
            <a:rect l="l" t="t" r="r" b="b"/>
            <a:pathLst>
              <a:path w="581893" h="2535430">
                <a:moveTo>
                  <a:pt x="8313" y="0"/>
                </a:moveTo>
                <a:cubicBezTo>
                  <a:pt x="10044" y="3348"/>
                  <a:pt x="583276" y="1279584"/>
                  <a:pt x="581891" y="1280160"/>
                </a:cubicBezTo>
                <a:cubicBezTo>
                  <a:pt x="580506" y="1280736"/>
                  <a:pt x="4503" y="2544502"/>
                  <a:pt x="0" y="2535381"/>
                </a:cubicBezTo>
              </a:path>
            </a:pathLst>
          </a:cu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0620FD0-AE76-8648-9561-F86C6DAAD0B8}"/>
              </a:ext>
            </a:extLst>
          </p:cNvPr>
          <p:cNvSpPr/>
          <p:nvPr/>
        </p:nvSpPr>
        <p:spPr>
          <a:xfrm>
            <a:off x="3426960" y="3802184"/>
            <a:ext cx="2756443" cy="646331"/>
          </a:xfrm>
          <a:prstGeom prst="rect">
            <a:avLst/>
          </a:prstGeom>
        </p:spPr>
        <p:txBody>
          <a:bodyPr wrap="square">
            <a:spAutoFit/>
          </a:bodyPr>
          <a:lstStyle/>
          <a:p>
            <a:r>
              <a:rPr lang="en-GB" sz="1200" dirty="0" err="1"/>
              <a:t>prop.test</a:t>
            </a:r>
            <a:r>
              <a:rPr lang="en-GB" sz="1200" dirty="0"/>
              <a:t>(x = c(1492, 8558), n = c(1492+2811, 8558+11068), alternative = "</a:t>
            </a:r>
            <a:r>
              <a:rPr lang="en-GB" sz="1200" dirty="0" err="1"/>
              <a:t>two.sided</a:t>
            </a:r>
            <a:r>
              <a:rPr lang="en-GB" sz="1200" dirty="0"/>
              <a:t>")</a:t>
            </a:r>
            <a:endParaRPr lang="en-US" sz="1200" dirty="0"/>
          </a:p>
        </p:txBody>
      </p:sp>
      <p:sp>
        <p:nvSpPr>
          <p:cNvPr id="22" name="Rectangle 21">
            <a:extLst>
              <a:ext uri="{FF2B5EF4-FFF2-40B4-BE49-F238E27FC236}">
                <a16:creationId xmlns:a16="http://schemas.microsoft.com/office/drawing/2014/main" id="{0A3CF97E-A27C-F94A-9269-316502C260AE}"/>
              </a:ext>
            </a:extLst>
          </p:cNvPr>
          <p:cNvSpPr/>
          <p:nvPr/>
        </p:nvSpPr>
        <p:spPr>
          <a:xfrm>
            <a:off x="3339557" y="1590498"/>
            <a:ext cx="2756443" cy="646331"/>
          </a:xfrm>
          <a:prstGeom prst="rect">
            <a:avLst/>
          </a:prstGeom>
        </p:spPr>
        <p:txBody>
          <a:bodyPr wrap="square">
            <a:spAutoFit/>
          </a:bodyPr>
          <a:lstStyle/>
          <a:p>
            <a:r>
              <a:rPr lang="en-GB" sz="1200" dirty="0" err="1"/>
              <a:t>prop.test</a:t>
            </a:r>
            <a:r>
              <a:rPr lang="en-GB" sz="1200" dirty="0"/>
              <a:t>(x = c(3668,18047), n = c(3668+635,18047+1579), alternative = "</a:t>
            </a:r>
            <a:r>
              <a:rPr lang="en-GB" sz="1200" dirty="0" err="1"/>
              <a:t>two.sided</a:t>
            </a:r>
            <a:r>
              <a:rPr lang="en-GB" sz="1200" dirty="0"/>
              <a:t>")</a:t>
            </a:r>
            <a:endParaRPr lang="en-US" sz="1200" dirty="0"/>
          </a:p>
        </p:txBody>
      </p:sp>
      <p:sp>
        <p:nvSpPr>
          <p:cNvPr id="25" name="Freeform 9">
            <a:extLst>
              <a:ext uri="{FF2B5EF4-FFF2-40B4-BE49-F238E27FC236}">
                <a16:creationId xmlns:a16="http://schemas.microsoft.com/office/drawing/2014/main" id="{CD2A2519-0A51-BA40-94C5-963DD8939E24}"/>
              </a:ext>
            </a:extLst>
          </p:cNvPr>
          <p:cNvSpPr>
            <a:spLocks/>
          </p:cNvSpPr>
          <p:nvPr userDrawn="1"/>
        </p:nvSpPr>
        <p:spPr bwMode="auto">
          <a:xfrm flipH="1">
            <a:off x="577576" y="2982718"/>
            <a:ext cx="413782" cy="446282"/>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sp>
        <p:nvSpPr>
          <p:cNvPr id="26" name="Freeform 25">
            <a:extLst>
              <a:ext uri="{FF2B5EF4-FFF2-40B4-BE49-F238E27FC236}">
                <a16:creationId xmlns:a16="http://schemas.microsoft.com/office/drawing/2014/main" id="{48597066-0AE4-1B45-B842-127F2D753B4A}"/>
              </a:ext>
            </a:extLst>
          </p:cNvPr>
          <p:cNvSpPr>
            <a:spLocks/>
          </p:cNvSpPr>
          <p:nvPr userDrawn="1"/>
        </p:nvSpPr>
        <p:spPr bwMode="auto">
          <a:xfrm flipH="1" flipV="1">
            <a:off x="577576" y="1371481"/>
            <a:ext cx="413782" cy="446282"/>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sp>
        <p:nvSpPr>
          <p:cNvPr id="28" name="Freeform 9">
            <a:extLst>
              <a:ext uri="{FF2B5EF4-FFF2-40B4-BE49-F238E27FC236}">
                <a16:creationId xmlns:a16="http://schemas.microsoft.com/office/drawing/2014/main" id="{D310335A-4C25-9249-95E2-596667FF70FB}"/>
              </a:ext>
            </a:extLst>
          </p:cNvPr>
          <p:cNvSpPr>
            <a:spLocks/>
          </p:cNvSpPr>
          <p:nvPr/>
        </p:nvSpPr>
        <p:spPr bwMode="auto">
          <a:xfrm>
            <a:off x="5852013" y="2964023"/>
            <a:ext cx="413782" cy="457056"/>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sp>
        <p:nvSpPr>
          <p:cNvPr id="29" name="Freeform 9">
            <a:extLst>
              <a:ext uri="{FF2B5EF4-FFF2-40B4-BE49-F238E27FC236}">
                <a16:creationId xmlns:a16="http://schemas.microsoft.com/office/drawing/2014/main" id="{D87218C0-FA5B-FB47-B8AF-36411047B46B}"/>
              </a:ext>
            </a:extLst>
          </p:cNvPr>
          <p:cNvSpPr>
            <a:spLocks/>
          </p:cNvSpPr>
          <p:nvPr/>
        </p:nvSpPr>
        <p:spPr bwMode="auto">
          <a:xfrm flipV="1">
            <a:off x="5852013" y="1306190"/>
            <a:ext cx="413782" cy="457056"/>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sp>
        <p:nvSpPr>
          <p:cNvPr id="31" name="Freeform 9">
            <a:extLst>
              <a:ext uri="{FF2B5EF4-FFF2-40B4-BE49-F238E27FC236}">
                <a16:creationId xmlns:a16="http://schemas.microsoft.com/office/drawing/2014/main" id="{F2A8F3A1-05C1-A243-9000-EEAA91569BF2}"/>
              </a:ext>
            </a:extLst>
          </p:cNvPr>
          <p:cNvSpPr>
            <a:spLocks/>
          </p:cNvSpPr>
          <p:nvPr/>
        </p:nvSpPr>
        <p:spPr bwMode="auto">
          <a:xfrm flipH="1">
            <a:off x="577576" y="5507525"/>
            <a:ext cx="413782" cy="446282"/>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sp>
        <p:nvSpPr>
          <p:cNvPr id="32" name="Freeform 31">
            <a:extLst>
              <a:ext uri="{FF2B5EF4-FFF2-40B4-BE49-F238E27FC236}">
                <a16:creationId xmlns:a16="http://schemas.microsoft.com/office/drawing/2014/main" id="{EC26525E-F29D-AA49-B56D-7DDE746525CE}"/>
              </a:ext>
            </a:extLst>
          </p:cNvPr>
          <p:cNvSpPr>
            <a:spLocks/>
          </p:cNvSpPr>
          <p:nvPr/>
        </p:nvSpPr>
        <p:spPr bwMode="auto">
          <a:xfrm flipH="1" flipV="1">
            <a:off x="577576" y="3573794"/>
            <a:ext cx="413782" cy="446282"/>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sp>
        <p:nvSpPr>
          <p:cNvPr id="34" name="Freeform 9">
            <a:extLst>
              <a:ext uri="{FF2B5EF4-FFF2-40B4-BE49-F238E27FC236}">
                <a16:creationId xmlns:a16="http://schemas.microsoft.com/office/drawing/2014/main" id="{D214AC5F-8E9A-0243-8273-160B579B9366}"/>
              </a:ext>
            </a:extLst>
          </p:cNvPr>
          <p:cNvSpPr>
            <a:spLocks/>
          </p:cNvSpPr>
          <p:nvPr/>
        </p:nvSpPr>
        <p:spPr bwMode="auto">
          <a:xfrm>
            <a:off x="5852013" y="5496751"/>
            <a:ext cx="413782" cy="457056"/>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r>
              <a:rPr lang="en-US" altLang="zh-CN" sz="923" dirty="0"/>
              <a:t>Z</a:t>
            </a:r>
            <a:endParaRPr lang="en-GB" sz="923" dirty="0"/>
          </a:p>
        </p:txBody>
      </p:sp>
      <p:sp>
        <p:nvSpPr>
          <p:cNvPr id="35" name="Freeform 9">
            <a:extLst>
              <a:ext uri="{FF2B5EF4-FFF2-40B4-BE49-F238E27FC236}">
                <a16:creationId xmlns:a16="http://schemas.microsoft.com/office/drawing/2014/main" id="{3CE873DD-96AB-8C4A-A9DB-9A7078552A0D}"/>
              </a:ext>
            </a:extLst>
          </p:cNvPr>
          <p:cNvSpPr>
            <a:spLocks/>
          </p:cNvSpPr>
          <p:nvPr/>
        </p:nvSpPr>
        <p:spPr bwMode="auto">
          <a:xfrm flipV="1">
            <a:off x="5852013" y="3508503"/>
            <a:ext cx="413782" cy="457056"/>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pic>
        <p:nvPicPr>
          <p:cNvPr id="2" name="Picture 1">
            <a:extLst>
              <a:ext uri="{FF2B5EF4-FFF2-40B4-BE49-F238E27FC236}">
                <a16:creationId xmlns:a16="http://schemas.microsoft.com/office/drawing/2014/main" id="{07E4023F-4E62-E84D-80E7-25A47F303510}"/>
              </a:ext>
            </a:extLst>
          </p:cNvPr>
          <p:cNvPicPr>
            <a:picLocks noChangeAspect="1"/>
          </p:cNvPicPr>
          <p:nvPr/>
        </p:nvPicPr>
        <p:blipFill>
          <a:blip r:embed="rId2"/>
          <a:stretch>
            <a:fillRect/>
          </a:stretch>
        </p:blipFill>
        <p:spPr>
          <a:xfrm>
            <a:off x="1245740" y="4646001"/>
            <a:ext cx="4114670" cy="1424553"/>
          </a:xfrm>
          <a:prstGeom prst="rect">
            <a:avLst/>
          </a:prstGeom>
        </p:spPr>
      </p:pic>
      <p:pic>
        <p:nvPicPr>
          <p:cNvPr id="9" name="Picture 8" descr="Text&#10;&#10;Description automatically generated">
            <a:extLst>
              <a:ext uri="{FF2B5EF4-FFF2-40B4-BE49-F238E27FC236}">
                <a16:creationId xmlns:a16="http://schemas.microsoft.com/office/drawing/2014/main" id="{2A27AC01-7DBA-E04E-BEA7-4B509251F21E}"/>
              </a:ext>
            </a:extLst>
          </p:cNvPr>
          <p:cNvPicPr>
            <a:picLocks noChangeAspect="1"/>
          </p:cNvPicPr>
          <p:nvPr/>
        </p:nvPicPr>
        <p:blipFill>
          <a:blip r:embed="rId3"/>
          <a:stretch>
            <a:fillRect/>
          </a:stretch>
        </p:blipFill>
        <p:spPr>
          <a:xfrm>
            <a:off x="1501247" y="2363535"/>
            <a:ext cx="3472343" cy="1181717"/>
          </a:xfrm>
          <a:prstGeom prst="rect">
            <a:avLst/>
          </a:prstGeom>
        </p:spPr>
      </p:pic>
      <p:pic>
        <p:nvPicPr>
          <p:cNvPr id="13" name="Picture 12">
            <a:extLst>
              <a:ext uri="{FF2B5EF4-FFF2-40B4-BE49-F238E27FC236}">
                <a16:creationId xmlns:a16="http://schemas.microsoft.com/office/drawing/2014/main" id="{BCD4C736-B12F-4D48-966E-771F9DFAB9F1}"/>
              </a:ext>
            </a:extLst>
          </p:cNvPr>
          <p:cNvPicPr>
            <a:picLocks noChangeAspect="1"/>
          </p:cNvPicPr>
          <p:nvPr/>
        </p:nvPicPr>
        <p:blipFill>
          <a:blip r:embed="rId4"/>
          <a:stretch>
            <a:fillRect/>
          </a:stretch>
        </p:blipFill>
        <p:spPr>
          <a:xfrm>
            <a:off x="685009" y="1441143"/>
            <a:ext cx="2736676" cy="1048259"/>
          </a:xfrm>
          <a:prstGeom prst="rect">
            <a:avLst/>
          </a:prstGeom>
        </p:spPr>
      </p:pic>
      <p:pic>
        <p:nvPicPr>
          <p:cNvPr id="17" name="Picture 16">
            <a:extLst>
              <a:ext uri="{FF2B5EF4-FFF2-40B4-BE49-F238E27FC236}">
                <a16:creationId xmlns:a16="http://schemas.microsoft.com/office/drawing/2014/main" id="{8A44733E-6ADA-424C-BDFB-D952E42277F4}"/>
              </a:ext>
            </a:extLst>
          </p:cNvPr>
          <p:cNvPicPr>
            <a:picLocks noChangeAspect="1"/>
          </p:cNvPicPr>
          <p:nvPr/>
        </p:nvPicPr>
        <p:blipFill>
          <a:blip r:embed="rId5"/>
          <a:stretch>
            <a:fillRect/>
          </a:stretch>
        </p:blipFill>
        <p:spPr>
          <a:xfrm>
            <a:off x="784467" y="3744381"/>
            <a:ext cx="2727071" cy="1089191"/>
          </a:xfrm>
          <a:prstGeom prst="rect">
            <a:avLst/>
          </a:prstGeom>
        </p:spPr>
      </p:pic>
    </p:spTree>
    <p:extLst>
      <p:ext uri="{BB962C8B-B14F-4D97-AF65-F5344CB8AC3E}">
        <p14:creationId xmlns:p14="http://schemas.microsoft.com/office/powerpoint/2010/main" val="3423765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81DC039-383F-7D48-AEE7-B2F23F07DDA8}"/>
              </a:ext>
            </a:extLst>
          </p:cNvPr>
          <p:cNvSpPr>
            <a:spLocks noGrp="1"/>
          </p:cNvSpPr>
          <p:nvPr>
            <p:ph type="body" sz="quarter" idx="14"/>
          </p:nvPr>
        </p:nvSpPr>
        <p:spPr>
          <a:xfrm>
            <a:off x="7239000" y="1268413"/>
            <a:ext cx="4114800" cy="4897437"/>
          </a:xfrm>
          <a:effectLst>
            <a:outerShdw blurRad="50800" dist="38100" dir="2700000" algn="tl" rotWithShape="0">
              <a:prstClr val="black">
                <a:alpha val="40000"/>
              </a:prstClr>
            </a:outerShdw>
          </a:effectLst>
        </p:spPr>
        <p:txBody>
          <a:bodyPr>
            <a:normAutofit/>
          </a:bodyPr>
          <a:lstStyle/>
          <a:p>
            <a:pPr marL="285750" indent="-285750">
              <a:buFont typeface="Wingdings" pitchFamily="2" charset="2"/>
              <a:buChar char="Ø"/>
            </a:pPr>
            <a:r>
              <a:rPr lang="en-US" altLang="zh-CN" dirty="0"/>
              <a:t>W</a:t>
            </a:r>
            <a:r>
              <a:rPr lang="en-GB" dirty="0"/>
              <a:t>e </a:t>
            </a:r>
            <a:r>
              <a:rPr lang="en-US" altLang="zh-CN" dirty="0"/>
              <a:t>also</a:t>
            </a:r>
            <a:r>
              <a:rPr lang="zh-CN" altLang="en-US" dirty="0"/>
              <a:t> </a:t>
            </a:r>
            <a:r>
              <a:rPr lang="en-GB" dirty="0"/>
              <a:t>want to see if there is a difference in the salary gap between man and woman for different education level</a:t>
            </a:r>
          </a:p>
          <a:p>
            <a:pPr marL="285750" indent="-285750">
              <a:buFont typeface="Wingdings" pitchFamily="2" charset="2"/>
              <a:buChar char="Ø"/>
            </a:pPr>
            <a:endParaRPr lang="en-US" altLang="zh-CN" b="1" i="1" u="sng" dirty="0"/>
          </a:p>
          <a:p>
            <a:r>
              <a:rPr lang="en-US" altLang="zh-CN" b="1" i="1" u="sng" dirty="0"/>
              <a:t>Key</a:t>
            </a:r>
            <a:r>
              <a:rPr lang="zh-CN" altLang="en-US" b="1" i="1" u="sng" dirty="0"/>
              <a:t> </a:t>
            </a:r>
            <a:r>
              <a:rPr lang="en-US" altLang="zh-CN" b="1" i="1" u="sng" dirty="0"/>
              <a:t>Takeaways</a:t>
            </a:r>
          </a:p>
          <a:p>
            <a:pPr marL="285750" indent="-285750">
              <a:buFont typeface="Courier New" panose="02070309020205020404" pitchFamily="49" charset="0"/>
              <a:buChar char="o"/>
            </a:pPr>
            <a:r>
              <a:rPr lang="en-GB" dirty="0"/>
              <a:t>The gender gap is also prevalent within the respondents who have higher education levels</a:t>
            </a:r>
          </a:p>
          <a:p>
            <a:pPr marL="285750" indent="-285750">
              <a:buFont typeface="Courier New" panose="02070309020205020404" pitchFamily="49" charset="0"/>
              <a:buChar char="o"/>
            </a:pPr>
            <a:r>
              <a:rPr lang="en-GB" dirty="0"/>
              <a:t>The pay gap between genders is highest at the high school level and gradually lowers until the professional degree level</a:t>
            </a:r>
          </a:p>
          <a:p>
            <a:pPr marL="285750" indent="-285750">
              <a:buFont typeface="Courier New" panose="02070309020205020404" pitchFamily="49" charset="0"/>
              <a:buChar char="o"/>
            </a:pPr>
            <a:r>
              <a:rPr lang="en-GB" dirty="0"/>
              <a:t>This shows that as education levels increase, the salary gap gets lower</a:t>
            </a:r>
            <a:r>
              <a:rPr lang="en-US" altLang="zh-CN" dirty="0"/>
              <a:t>.</a:t>
            </a:r>
            <a:r>
              <a:rPr lang="zh-CN" altLang="en-US" dirty="0"/>
              <a:t> </a:t>
            </a:r>
            <a:r>
              <a:rPr lang="en-GB" dirty="0"/>
              <a:t>There is however an exception with the gender pay gap spiking with PhDs</a:t>
            </a:r>
            <a:endParaRPr lang="en-US" altLang="zh-CN" dirty="0"/>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endParaRPr lang="en-US" dirty="0"/>
          </a:p>
        </p:txBody>
      </p:sp>
      <p:sp>
        <p:nvSpPr>
          <p:cNvPr id="3" name="Footer Placeholder 2">
            <a:extLst>
              <a:ext uri="{FF2B5EF4-FFF2-40B4-BE49-F238E27FC236}">
                <a16:creationId xmlns:a16="http://schemas.microsoft.com/office/drawing/2014/main" id="{DACAD8C5-6CA5-1746-AD2A-F5EA82D6DB0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F7C29F0-B8E7-1746-B8D7-3EBBE79CD94D}"/>
              </a:ext>
            </a:extLst>
          </p:cNvPr>
          <p:cNvSpPr>
            <a:spLocks noGrp="1"/>
          </p:cNvSpPr>
          <p:nvPr>
            <p:ph type="sldNum" sz="quarter" idx="12"/>
          </p:nvPr>
        </p:nvSpPr>
        <p:spPr/>
        <p:txBody>
          <a:bodyPr/>
          <a:lstStyle/>
          <a:p>
            <a:fld id="{F97EA6E0-ACB3-C744-814F-68814E5220CF}" type="slidenum">
              <a:rPr lang="en-US" smtClean="0"/>
              <a:t>11</a:t>
            </a:fld>
            <a:endParaRPr lang="en-US"/>
          </a:p>
        </p:txBody>
      </p:sp>
      <p:sp>
        <p:nvSpPr>
          <p:cNvPr id="8" name="Title 7">
            <a:extLst>
              <a:ext uri="{FF2B5EF4-FFF2-40B4-BE49-F238E27FC236}">
                <a16:creationId xmlns:a16="http://schemas.microsoft.com/office/drawing/2014/main" id="{38A6E4CE-5362-8940-822E-9B027991FEB7}"/>
              </a:ext>
            </a:extLst>
          </p:cNvPr>
          <p:cNvSpPr>
            <a:spLocks noGrp="1"/>
          </p:cNvSpPr>
          <p:nvPr>
            <p:ph type="title"/>
          </p:nvPr>
        </p:nvSpPr>
        <p:spPr/>
        <p:txBody>
          <a:bodyPr/>
          <a:lstStyle/>
          <a:p>
            <a:r>
              <a:rPr lang="en-US" altLang="zh-CN" dirty="0"/>
              <a:t>Education</a:t>
            </a:r>
            <a:r>
              <a:rPr lang="zh-CN" altLang="en-US" dirty="0"/>
              <a:t> </a:t>
            </a:r>
            <a:r>
              <a:rPr lang="en-US" altLang="zh-CN" dirty="0"/>
              <a:t>and</a:t>
            </a:r>
            <a:r>
              <a:rPr lang="zh-CN" altLang="en-US" dirty="0"/>
              <a:t> </a:t>
            </a:r>
            <a:r>
              <a:rPr lang="en-US" altLang="zh-CN" dirty="0"/>
              <a:t>Salary</a:t>
            </a:r>
            <a:endParaRPr lang="en-US" dirty="0"/>
          </a:p>
        </p:txBody>
      </p:sp>
      <p:sp>
        <p:nvSpPr>
          <p:cNvPr id="10" name="Text Placeholder 9">
            <a:extLst>
              <a:ext uri="{FF2B5EF4-FFF2-40B4-BE49-F238E27FC236}">
                <a16:creationId xmlns:a16="http://schemas.microsoft.com/office/drawing/2014/main" id="{30B12306-8D81-5141-9BA7-86E0638084D9}"/>
              </a:ext>
            </a:extLst>
          </p:cNvPr>
          <p:cNvSpPr>
            <a:spLocks noGrp="1"/>
          </p:cNvSpPr>
          <p:nvPr>
            <p:ph type="body" sz="quarter" idx="13"/>
          </p:nvPr>
        </p:nvSpPr>
        <p:spPr>
          <a:xfrm>
            <a:off x="407988" y="788272"/>
            <a:ext cx="10366692" cy="365125"/>
          </a:xfrm>
        </p:spPr>
        <p:txBody>
          <a:bodyPr/>
          <a:lstStyle/>
          <a:p>
            <a:r>
              <a:rPr lang="en-US" dirty="0"/>
              <a:t>Bar chart for </a:t>
            </a:r>
            <a:r>
              <a:rPr lang="en-US" altLang="zh-CN" dirty="0"/>
              <a:t>gap</a:t>
            </a:r>
            <a:r>
              <a:rPr lang="zh-CN" altLang="en-US" dirty="0"/>
              <a:t> </a:t>
            </a:r>
            <a:r>
              <a:rPr lang="en-US" altLang="zh-CN" dirty="0"/>
              <a:t>in</a:t>
            </a:r>
            <a:r>
              <a:rPr lang="zh-CN" altLang="en-US" dirty="0"/>
              <a:t> </a:t>
            </a:r>
            <a:r>
              <a:rPr lang="en-US" altLang="zh-CN" dirty="0"/>
              <a:t>average</a:t>
            </a:r>
            <a:r>
              <a:rPr lang="zh-CN" altLang="en-US" dirty="0"/>
              <a:t> </a:t>
            </a:r>
            <a:r>
              <a:rPr lang="en-US" altLang="zh-CN" dirty="0"/>
              <a:t>salary</a:t>
            </a:r>
            <a:r>
              <a:rPr lang="zh-CN" altLang="en-US" dirty="0"/>
              <a:t> </a:t>
            </a:r>
            <a:r>
              <a:rPr lang="en-US" altLang="zh-CN" dirty="0"/>
              <a:t>between</a:t>
            </a:r>
            <a:r>
              <a:rPr lang="zh-CN" altLang="en-US" dirty="0"/>
              <a:t> </a:t>
            </a:r>
            <a:r>
              <a:rPr lang="en-US" altLang="zh-CN" dirty="0"/>
              <a:t>man</a:t>
            </a:r>
            <a:r>
              <a:rPr lang="zh-CN" altLang="en-US" dirty="0"/>
              <a:t> </a:t>
            </a:r>
            <a:r>
              <a:rPr lang="en-US" altLang="zh-CN" dirty="0"/>
              <a:t>and</a:t>
            </a:r>
            <a:r>
              <a:rPr lang="zh-CN" altLang="en-US" dirty="0"/>
              <a:t> </a:t>
            </a:r>
            <a:r>
              <a:rPr lang="en-US" altLang="zh-CN" dirty="0"/>
              <a:t>woman</a:t>
            </a:r>
            <a:r>
              <a:rPr lang="zh-CN" altLang="en-US" dirty="0"/>
              <a:t> </a:t>
            </a:r>
            <a:r>
              <a:rPr lang="en-US" altLang="zh-CN" dirty="0"/>
              <a:t>by</a:t>
            </a:r>
            <a:r>
              <a:rPr lang="zh-CN" altLang="en-US" dirty="0"/>
              <a:t> </a:t>
            </a:r>
            <a:r>
              <a:rPr lang="en-US" altLang="zh-CN" dirty="0"/>
              <a:t>education</a:t>
            </a:r>
            <a:r>
              <a:rPr lang="zh-CN" altLang="en-US" dirty="0"/>
              <a:t> </a:t>
            </a:r>
            <a:r>
              <a:rPr lang="en-US" altLang="zh-CN" dirty="0"/>
              <a:t>level,</a:t>
            </a:r>
            <a:r>
              <a:rPr lang="zh-CN" altLang="en-US" dirty="0"/>
              <a:t> </a:t>
            </a:r>
            <a:r>
              <a:rPr lang="en-US" altLang="zh-CN" dirty="0"/>
              <a:t>color</a:t>
            </a:r>
            <a:r>
              <a:rPr lang="zh-CN" altLang="en-US" dirty="0"/>
              <a:t> </a:t>
            </a:r>
            <a:r>
              <a:rPr lang="en-US" altLang="zh-CN" dirty="0"/>
              <a:t>scaled</a:t>
            </a:r>
            <a:r>
              <a:rPr lang="zh-CN" altLang="en-US" dirty="0"/>
              <a:t> </a:t>
            </a:r>
            <a:r>
              <a:rPr lang="en-US" altLang="zh-CN" dirty="0"/>
              <a:t>by</a:t>
            </a:r>
            <a:r>
              <a:rPr lang="zh-CN" altLang="en-US" dirty="0"/>
              <a:t> </a:t>
            </a:r>
            <a:r>
              <a:rPr lang="en-US" altLang="zh-CN" dirty="0"/>
              <a:t>sex</a:t>
            </a:r>
            <a:r>
              <a:rPr lang="zh-CN" altLang="en-US" dirty="0"/>
              <a:t> </a:t>
            </a:r>
            <a:r>
              <a:rPr lang="en-US" altLang="zh-CN" dirty="0"/>
              <a:t>ratio</a:t>
            </a:r>
            <a:endParaRPr lang="en-US" dirty="0"/>
          </a:p>
        </p:txBody>
      </p:sp>
      <p:sp>
        <p:nvSpPr>
          <p:cNvPr id="15" name="Rectangle 14">
            <a:extLst>
              <a:ext uri="{FF2B5EF4-FFF2-40B4-BE49-F238E27FC236}">
                <a16:creationId xmlns:a16="http://schemas.microsoft.com/office/drawing/2014/main" id="{D67EA627-F641-2649-86D5-8E99B2343E07}"/>
              </a:ext>
            </a:extLst>
          </p:cNvPr>
          <p:cNvSpPr/>
          <p:nvPr/>
        </p:nvSpPr>
        <p:spPr>
          <a:xfrm>
            <a:off x="502853" y="1268413"/>
            <a:ext cx="5848215" cy="4897437"/>
          </a:xfrm>
          <a:prstGeom prst="rect">
            <a:avLst/>
          </a:prstGeom>
          <a:no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ouse_Arrow">
            <a:extLst>
              <a:ext uri="{FF2B5EF4-FFF2-40B4-BE49-F238E27FC236}">
                <a16:creationId xmlns:a16="http://schemas.microsoft.com/office/drawing/2014/main" id="{5DD993A6-8C18-E149-832B-12FD42E65B8F}"/>
              </a:ext>
            </a:extLst>
          </p:cNvPr>
          <p:cNvSpPr/>
          <p:nvPr/>
        </p:nvSpPr>
        <p:spPr>
          <a:xfrm>
            <a:off x="6645930" y="2052036"/>
            <a:ext cx="298208" cy="2810893"/>
          </a:xfrm>
          <a:custGeom>
            <a:avLst/>
            <a:gdLst>
              <a:gd name="connsiteX0" fmla="*/ 8313 w 581895"/>
              <a:gd name="connsiteY0" fmla="*/ 0 h 2535381"/>
              <a:gd name="connsiteX1" fmla="*/ 581891 w 581895"/>
              <a:gd name="connsiteY1" fmla="*/ 1280160 h 2535381"/>
              <a:gd name="connsiteX2" fmla="*/ 0 w 581895"/>
              <a:gd name="connsiteY2" fmla="*/ 2535381 h 2535381"/>
              <a:gd name="connsiteX0" fmla="*/ 8313 w 780423"/>
              <a:gd name="connsiteY0" fmla="*/ 0 h 2535381"/>
              <a:gd name="connsiteX1" fmla="*/ 581891 w 780423"/>
              <a:gd name="connsiteY1" fmla="*/ 1280160 h 2535381"/>
              <a:gd name="connsiteX2" fmla="*/ 0 w 780423"/>
              <a:gd name="connsiteY2" fmla="*/ 2535381 h 2535381"/>
              <a:gd name="connsiteX0" fmla="*/ 8313 w 778965"/>
              <a:gd name="connsiteY0" fmla="*/ 0 h 2535381"/>
              <a:gd name="connsiteX1" fmla="*/ 581891 w 778965"/>
              <a:gd name="connsiteY1" fmla="*/ 1280160 h 2535381"/>
              <a:gd name="connsiteX2" fmla="*/ 0 w 778965"/>
              <a:gd name="connsiteY2" fmla="*/ 2535381 h 2535381"/>
              <a:gd name="connsiteX0" fmla="*/ 8313 w 581895"/>
              <a:gd name="connsiteY0" fmla="*/ 0 h 2535381"/>
              <a:gd name="connsiteX1" fmla="*/ 581891 w 581895"/>
              <a:gd name="connsiteY1" fmla="*/ 1280160 h 2535381"/>
              <a:gd name="connsiteX2" fmla="*/ 0 w 581895"/>
              <a:gd name="connsiteY2" fmla="*/ 2535381 h 2535381"/>
              <a:gd name="connsiteX0" fmla="*/ 8313 w 581895"/>
              <a:gd name="connsiteY0" fmla="*/ 0 h 2535430"/>
              <a:gd name="connsiteX1" fmla="*/ 581891 w 581895"/>
              <a:gd name="connsiteY1" fmla="*/ 1280160 h 2535430"/>
              <a:gd name="connsiteX2" fmla="*/ 0 w 581895"/>
              <a:gd name="connsiteY2" fmla="*/ 2535381 h 2535430"/>
              <a:gd name="connsiteX0" fmla="*/ 8313 w 581893"/>
              <a:gd name="connsiteY0" fmla="*/ 0 h 2535430"/>
              <a:gd name="connsiteX1" fmla="*/ 581891 w 581893"/>
              <a:gd name="connsiteY1" fmla="*/ 1280160 h 2535430"/>
              <a:gd name="connsiteX2" fmla="*/ 0 w 581893"/>
              <a:gd name="connsiteY2" fmla="*/ 2535381 h 2535430"/>
              <a:gd name="connsiteX0" fmla="*/ 8313 w 581893"/>
              <a:gd name="connsiteY0" fmla="*/ 0 h 2535430"/>
              <a:gd name="connsiteX1" fmla="*/ 581891 w 581893"/>
              <a:gd name="connsiteY1" fmla="*/ 1280160 h 2535430"/>
              <a:gd name="connsiteX2" fmla="*/ 0 w 581893"/>
              <a:gd name="connsiteY2" fmla="*/ 2535381 h 2535430"/>
            </a:gdLst>
            <a:ahLst/>
            <a:cxnLst>
              <a:cxn ang="0">
                <a:pos x="connsiteX0" y="connsiteY0"/>
              </a:cxn>
              <a:cxn ang="0">
                <a:pos x="connsiteX1" y="connsiteY1"/>
              </a:cxn>
              <a:cxn ang="0">
                <a:pos x="connsiteX2" y="connsiteY2"/>
              </a:cxn>
            </a:cxnLst>
            <a:rect l="l" t="t" r="r" b="b"/>
            <a:pathLst>
              <a:path w="581893" h="2535430">
                <a:moveTo>
                  <a:pt x="8313" y="0"/>
                </a:moveTo>
                <a:cubicBezTo>
                  <a:pt x="10044" y="3348"/>
                  <a:pt x="583276" y="1279584"/>
                  <a:pt x="581891" y="1280160"/>
                </a:cubicBezTo>
                <a:cubicBezTo>
                  <a:pt x="580506" y="1280736"/>
                  <a:pt x="4503" y="2544502"/>
                  <a:pt x="0" y="2535381"/>
                </a:cubicBezTo>
              </a:path>
            </a:pathLst>
          </a:custGeom>
          <a:noFill/>
          <a:ln w="25400">
            <a:solidFill>
              <a:schemeClr val="tx1">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9" name="Picture 8" descr="Chart, bar chart&#10;&#10;Description automatically generated">
            <a:extLst>
              <a:ext uri="{FF2B5EF4-FFF2-40B4-BE49-F238E27FC236}">
                <a16:creationId xmlns:a16="http://schemas.microsoft.com/office/drawing/2014/main" id="{8F849781-8CCD-8741-8297-2751779D71C7}"/>
              </a:ext>
            </a:extLst>
          </p:cNvPr>
          <p:cNvPicPr>
            <a:picLocks noChangeAspect="1"/>
          </p:cNvPicPr>
          <p:nvPr/>
        </p:nvPicPr>
        <p:blipFill>
          <a:blip r:embed="rId2"/>
          <a:stretch>
            <a:fillRect/>
          </a:stretch>
        </p:blipFill>
        <p:spPr>
          <a:xfrm>
            <a:off x="600121" y="2101794"/>
            <a:ext cx="5653678" cy="3230673"/>
          </a:xfrm>
          <a:prstGeom prst="rect">
            <a:avLst/>
          </a:prstGeom>
        </p:spPr>
      </p:pic>
    </p:spTree>
    <p:extLst>
      <p:ext uri="{BB962C8B-B14F-4D97-AF65-F5344CB8AC3E}">
        <p14:creationId xmlns:p14="http://schemas.microsoft.com/office/powerpoint/2010/main" val="1622494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able&#10;&#10;Description automatically generated">
            <a:extLst>
              <a:ext uri="{FF2B5EF4-FFF2-40B4-BE49-F238E27FC236}">
                <a16:creationId xmlns:a16="http://schemas.microsoft.com/office/drawing/2014/main" id="{6306DDCC-259B-B149-A245-4BAABE198330}"/>
              </a:ext>
            </a:extLst>
          </p:cNvPr>
          <p:cNvPicPr>
            <a:picLocks noChangeAspect="1"/>
          </p:cNvPicPr>
          <p:nvPr/>
        </p:nvPicPr>
        <p:blipFill>
          <a:blip r:embed="rId2"/>
          <a:stretch>
            <a:fillRect/>
          </a:stretch>
        </p:blipFill>
        <p:spPr>
          <a:xfrm>
            <a:off x="783307" y="4544226"/>
            <a:ext cx="2702019" cy="1050434"/>
          </a:xfrm>
          <a:prstGeom prst="rect">
            <a:avLst/>
          </a:prstGeom>
          <a:effectLst/>
        </p:spPr>
      </p:pic>
      <p:sp>
        <p:nvSpPr>
          <p:cNvPr id="3" name="Footer Placeholder 2">
            <a:extLst>
              <a:ext uri="{FF2B5EF4-FFF2-40B4-BE49-F238E27FC236}">
                <a16:creationId xmlns:a16="http://schemas.microsoft.com/office/drawing/2014/main" id="{DACAD8C5-6CA5-1746-AD2A-F5EA82D6DB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7C29F0-B8E7-1746-B8D7-3EBBE79CD94D}"/>
              </a:ext>
            </a:extLst>
          </p:cNvPr>
          <p:cNvSpPr>
            <a:spLocks noGrp="1"/>
          </p:cNvSpPr>
          <p:nvPr>
            <p:ph type="sldNum" sz="quarter" idx="12"/>
          </p:nvPr>
        </p:nvSpPr>
        <p:spPr/>
        <p:txBody>
          <a:bodyPr/>
          <a:lstStyle/>
          <a:p>
            <a:fld id="{F97EA6E0-ACB3-C744-814F-68814E5220CF}" type="slidenum">
              <a:rPr lang="en-US" smtClean="0"/>
              <a:t>12</a:t>
            </a:fld>
            <a:endParaRPr lang="en-US"/>
          </a:p>
        </p:txBody>
      </p:sp>
      <p:sp>
        <p:nvSpPr>
          <p:cNvPr id="8" name="Title 7">
            <a:extLst>
              <a:ext uri="{FF2B5EF4-FFF2-40B4-BE49-F238E27FC236}">
                <a16:creationId xmlns:a16="http://schemas.microsoft.com/office/drawing/2014/main" id="{38A6E4CE-5362-8940-822E-9B027991FEB7}"/>
              </a:ext>
            </a:extLst>
          </p:cNvPr>
          <p:cNvSpPr>
            <a:spLocks noGrp="1"/>
          </p:cNvSpPr>
          <p:nvPr>
            <p:ph type="title"/>
          </p:nvPr>
        </p:nvSpPr>
        <p:spPr/>
        <p:txBody>
          <a:bodyPr/>
          <a:lstStyle/>
          <a:p>
            <a:r>
              <a:rPr lang="en-US" altLang="zh-CN" dirty="0"/>
              <a:t>Race</a:t>
            </a:r>
            <a:r>
              <a:rPr lang="zh-CN" altLang="en-US" dirty="0"/>
              <a:t> </a:t>
            </a:r>
            <a:r>
              <a:rPr lang="en-US" altLang="zh-CN" dirty="0"/>
              <a:t>and</a:t>
            </a:r>
            <a:r>
              <a:rPr lang="zh-CN" altLang="en-US" dirty="0"/>
              <a:t> </a:t>
            </a:r>
            <a:r>
              <a:rPr lang="en-US" altLang="zh-CN" dirty="0"/>
              <a:t>Salary</a:t>
            </a:r>
            <a:endParaRPr lang="en-US" dirty="0"/>
          </a:p>
        </p:txBody>
      </p:sp>
      <p:sp>
        <p:nvSpPr>
          <p:cNvPr id="10" name="Text Placeholder 9">
            <a:extLst>
              <a:ext uri="{FF2B5EF4-FFF2-40B4-BE49-F238E27FC236}">
                <a16:creationId xmlns:a16="http://schemas.microsoft.com/office/drawing/2014/main" id="{30B12306-8D81-5141-9BA7-86E0638084D9}"/>
              </a:ext>
            </a:extLst>
          </p:cNvPr>
          <p:cNvSpPr>
            <a:spLocks noGrp="1"/>
          </p:cNvSpPr>
          <p:nvPr>
            <p:ph type="body" sz="quarter" idx="13"/>
          </p:nvPr>
        </p:nvSpPr>
        <p:spPr/>
        <p:txBody>
          <a:bodyPr/>
          <a:lstStyle/>
          <a:p>
            <a:r>
              <a:rPr lang="en-US" altLang="zh-CN" dirty="0"/>
              <a:t>Box</a:t>
            </a:r>
            <a:r>
              <a:rPr lang="en-US" dirty="0"/>
              <a:t> plot for salary and </a:t>
            </a:r>
            <a:r>
              <a:rPr lang="en-US" altLang="zh-CN" dirty="0"/>
              <a:t>race</a:t>
            </a:r>
            <a:endParaRPr lang="en-US" dirty="0"/>
          </a:p>
        </p:txBody>
      </p:sp>
      <p:sp>
        <p:nvSpPr>
          <p:cNvPr id="5" name="Rectangle 4">
            <a:extLst>
              <a:ext uri="{FF2B5EF4-FFF2-40B4-BE49-F238E27FC236}">
                <a16:creationId xmlns:a16="http://schemas.microsoft.com/office/drawing/2014/main" id="{8EC35514-F1B5-0D48-AC21-438475EE079E}"/>
              </a:ext>
            </a:extLst>
          </p:cNvPr>
          <p:cNvSpPr/>
          <p:nvPr/>
        </p:nvSpPr>
        <p:spPr>
          <a:xfrm>
            <a:off x="502853" y="1268413"/>
            <a:ext cx="5848215" cy="4897437"/>
          </a:xfrm>
          <a:prstGeom prst="rect">
            <a:avLst/>
          </a:prstGeom>
          <a:no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ouse_Arrow">
            <a:extLst>
              <a:ext uri="{FF2B5EF4-FFF2-40B4-BE49-F238E27FC236}">
                <a16:creationId xmlns:a16="http://schemas.microsoft.com/office/drawing/2014/main" id="{3557308A-E8E7-D44D-9A0F-6D67323B52AA}"/>
              </a:ext>
            </a:extLst>
          </p:cNvPr>
          <p:cNvSpPr/>
          <p:nvPr/>
        </p:nvSpPr>
        <p:spPr>
          <a:xfrm>
            <a:off x="6645930" y="2052036"/>
            <a:ext cx="298208" cy="2810893"/>
          </a:xfrm>
          <a:custGeom>
            <a:avLst/>
            <a:gdLst>
              <a:gd name="connsiteX0" fmla="*/ 8313 w 581895"/>
              <a:gd name="connsiteY0" fmla="*/ 0 h 2535381"/>
              <a:gd name="connsiteX1" fmla="*/ 581891 w 581895"/>
              <a:gd name="connsiteY1" fmla="*/ 1280160 h 2535381"/>
              <a:gd name="connsiteX2" fmla="*/ 0 w 581895"/>
              <a:gd name="connsiteY2" fmla="*/ 2535381 h 2535381"/>
              <a:gd name="connsiteX0" fmla="*/ 8313 w 780423"/>
              <a:gd name="connsiteY0" fmla="*/ 0 h 2535381"/>
              <a:gd name="connsiteX1" fmla="*/ 581891 w 780423"/>
              <a:gd name="connsiteY1" fmla="*/ 1280160 h 2535381"/>
              <a:gd name="connsiteX2" fmla="*/ 0 w 780423"/>
              <a:gd name="connsiteY2" fmla="*/ 2535381 h 2535381"/>
              <a:gd name="connsiteX0" fmla="*/ 8313 w 778965"/>
              <a:gd name="connsiteY0" fmla="*/ 0 h 2535381"/>
              <a:gd name="connsiteX1" fmla="*/ 581891 w 778965"/>
              <a:gd name="connsiteY1" fmla="*/ 1280160 h 2535381"/>
              <a:gd name="connsiteX2" fmla="*/ 0 w 778965"/>
              <a:gd name="connsiteY2" fmla="*/ 2535381 h 2535381"/>
              <a:gd name="connsiteX0" fmla="*/ 8313 w 581895"/>
              <a:gd name="connsiteY0" fmla="*/ 0 h 2535381"/>
              <a:gd name="connsiteX1" fmla="*/ 581891 w 581895"/>
              <a:gd name="connsiteY1" fmla="*/ 1280160 h 2535381"/>
              <a:gd name="connsiteX2" fmla="*/ 0 w 581895"/>
              <a:gd name="connsiteY2" fmla="*/ 2535381 h 2535381"/>
              <a:gd name="connsiteX0" fmla="*/ 8313 w 581895"/>
              <a:gd name="connsiteY0" fmla="*/ 0 h 2535430"/>
              <a:gd name="connsiteX1" fmla="*/ 581891 w 581895"/>
              <a:gd name="connsiteY1" fmla="*/ 1280160 h 2535430"/>
              <a:gd name="connsiteX2" fmla="*/ 0 w 581895"/>
              <a:gd name="connsiteY2" fmla="*/ 2535381 h 2535430"/>
              <a:gd name="connsiteX0" fmla="*/ 8313 w 581893"/>
              <a:gd name="connsiteY0" fmla="*/ 0 h 2535430"/>
              <a:gd name="connsiteX1" fmla="*/ 581891 w 581893"/>
              <a:gd name="connsiteY1" fmla="*/ 1280160 h 2535430"/>
              <a:gd name="connsiteX2" fmla="*/ 0 w 581893"/>
              <a:gd name="connsiteY2" fmla="*/ 2535381 h 2535430"/>
              <a:gd name="connsiteX0" fmla="*/ 8313 w 581893"/>
              <a:gd name="connsiteY0" fmla="*/ 0 h 2535430"/>
              <a:gd name="connsiteX1" fmla="*/ 581891 w 581893"/>
              <a:gd name="connsiteY1" fmla="*/ 1280160 h 2535430"/>
              <a:gd name="connsiteX2" fmla="*/ 0 w 581893"/>
              <a:gd name="connsiteY2" fmla="*/ 2535381 h 2535430"/>
            </a:gdLst>
            <a:ahLst/>
            <a:cxnLst>
              <a:cxn ang="0">
                <a:pos x="connsiteX0" y="connsiteY0"/>
              </a:cxn>
              <a:cxn ang="0">
                <a:pos x="connsiteX1" y="connsiteY1"/>
              </a:cxn>
              <a:cxn ang="0">
                <a:pos x="connsiteX2" y="connsiteY2"/>
              </a:cxn>
            </a:cxnLst>
            <a:rect l="l" t="t" r="r" b="b"/>
            <a:pathLst>
              <a:path w="581893" h="2535430">
                <a:moveTo>
                  <a:pt x="8313" y="0"/>
                </a:moveTo>
                <a:cubicBezTo>
                  <a:pt x="10044" y="3348"/>
                  <a:pt x="583276" y="1279584"/>
                  <a:pt x="581891" y="1280160"/>
                </a:cubicBezTo>
                <a:cubicBezTo>
                  <a:pt x="580506" y="1280736"/>
                  <a:pt x="4503" y="2544502"/>
                  <a:pt x="0" y="2535381"/>
                </a:cubicBezTo>
              </a:path>
            </a:pathLst>
          </a:custGeom>
          <a:noFill/>
          <a:ln w="25400">
            <a:solidFill>
              <a:schemeClr val="tx1">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7" name="Picture 6" descr="Timeline&#10;&#10;Description automatically generated with medium confidence">
            <a:extLst>
              <a:ext uri="{FF2B5EF4-FFF2-40B4-BE49-F238E27FC236}">
                <a16:creationId xmlns:a16="http://schemas.microsoft.com/office/drawing/2014/main" id="{BED8BEBC-2394-EA45-B9CF-F3988DAF141C}"/>
              </a:ext>
            </a:extLst>
          </p:cNvPr>
          <p:cNvPicPr>
            <a:picLocks noChangeAspect="1"/>
          </p:cNvPicPr>
          <p:nvPr/>
        </p:nvPicPr>
        <p:blipFill>
          <a:blip r:embed="rId3"/>
          <a:stretch>
            <a:fillRect/>
          </a:stretch>
        </p:blipFill>
        <p:spPr>
          <a:xfrm>
            <a:off x="838200" y="1347144"/>
            <a:ext cx="5041750" cy="2945298"/>
          </a:xfrm>
          <a:prstGeom prst="rect">
            <a:avLst/>
          </a:prstGeom>
        </p:spPr>
      </p:pic>
      <p:sp>
        <p:nvSpPr>
          <p:cNvPr id="12" name="Text Placeholder 10">
            <a:extLst>
              <a:ext uri="{FF2B5EF4-FFF2-40B4-BE49-F238E27FC236}">
                <a16:creationId xmlns:a16="http://schemas.microsoft.com/office/drawing/2014/main" id="{D4883584-B5FC-634C-B22F-AC26C7729A3C}"/>
              </a:ext>
            </a:extLst>
          </p:cNvPr>
          <p:cNvSpPr txBox="1">
            <a:spLocks/>
          </p:cNvSpPr>
          <p:nvPr/>
        </p:nvSpPr>
        <p:spPr>
          <a:xfrm>
            <a:off x="7239000" y="1268413"/>
            <a:ext cx="4114800" cy="4897437"/>
          </a:xfrm>
          <a:prstGeom prst="rect">
            <a:avLst/>
          </a:prstGeom>
          <a:solidFill>
            <a:schemeClr val="bg2"/>
          </a:solidFill>
          <a:effectLst>
            <a:outerShdw blurRad="50800" dist="38100" dir="2700000" algn="tl" rotWithShape="0">
              <a:prstClr val="black">
                <a:alpha val="40000"/>
              </a:prstClr>
            </a:outerShdw>
          </a:effectLst>
        </p:spPr>
        <p:txBody>
          <a:bodyPr vert="horz" lIns="180000" tIns="180000" rIns="216000" bIns="180000" rtlCol="0">
            <a:normAutofit/>
          </a:bodyPr>
          <a:lstStyle>
            <a:lvl1pPr marL="0" indent="0" algn="l" defTabSz="914400" rtl="0" eaLnBrk="1" latinLnBrk="0" hangingPunct="1">
              <a:lnSpc>
                <a:spcPct val="90000"/>
              </a:lnSpc>
              <a:spcBef>
                <a:spcPts val="1000"/>
              </a:spcBef>
              <a:buFont typeface="Courier New" panose="02070309020205020404" pitchFamily="49" charset="0"/>
              <a:buNone/>
              <a:defRPr sz="1600" b="0" i="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Courier New" panose="02070309020205020404" pitchFamily="49" charset="0"/>
              <a:buNone/>
              <a:defRPr sz="1400" b="0"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Courier New" panose="02070309020205020404" pitchFamily="49" charset="0"/>
              <a:buNone/>
              <a:defRPr sz="1400" b="0"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Courier New" panose="02070309020205020404" pitchFamily="49" charset="0"/>
              <a:buNone/>
              <a:defRPr sz="1400" b="0"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Courier New" panose="02070309020205020404" pitchFamily="49" charset="0"/>
              <a:buNone/>
              <a:defRPr sz="14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Courier New" panose="02070309020205020404" pitchFamily="49" charset="0"/>
              <a:buChar char="o"/>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itchFamily="2" charset="2"/>
              <a:buChar char="Ø"/>
            </a:pPr>
            <a:r>
              <a:rPr lang="en-US" altLang="zh-CN" dirty="0"/>
              <a:t>Next,</a:t>
            </a:r>
            <a:r>
              <a:rPr lang="zh-CN" altLang="en-US" dirty="0"/>
              <a:t> </a:t>
            </a:r>
            <a:r>
              <a:rPr lang="en-US" altLang="zh-CN" dirty="0"/>
              <a:t>we</a:t>
            </a:r>
            <a:r>
              <a:rPr lang="zh-CN" altLang="en-US" dirty="0"/>
              <a:t> </a:t>
            </a:r>
            <a:r>
              <a:rPr lang="en-GB" dirty="0"/>
              <a:t>want to see if there is a difference in </a:t>
            </a:r>
            <a:r>
              <a:rPr lang="en-US" altLang="zh-CN" dirty="0"/>
              <a:t>salary</a:t>
            </a:r>
            <a:r>
              <a:rPr lang="zh-CN" altLang="en-US" dirty="0"/>
              <a:t> </a:t>
            </a:r>
            <a:r>
              <a:rPr lang="en-US" altLang="zh-CN" dirty="0"/>
              <a:t>among</a:t>
            </a:r>
            <a:r>
              <a:rPr lang="zh-CN" altLang="en-US" dirty="0"/>
              <a:t> </a:t>
            </a:r>
            <a:r>
              <a:rPr lang="en-US" altLang="zh-CN" dirty="0"/>
              <a:t>difference</a:t>
            </a:r>
            <a:r>
              <a:rPr lang="zh-CN" altLang="en-US" dirty="0"/>
              <a:t> </a:t>
            </a:r>
            <a:r>
              <a:rPr lang="en-US" altLang="zh-CN" dirty="0"/>
              <a:t>races</a:t>
            </a:r>
            <a:endParaRPr lang="en-GB" altLang="zh-CN" dirty="0"/>
          </a:p>
          <a:p>
            <a:pPr marL="285750" indent="-285750">
              <a:buFont typeface="Wingdings" pitchFamily="2" charset="2"/>
              <a:buChar char="Ø"/>
            </a:pPr>
            <a:endParaRPr lang="en-US" altLang="zh-CN" b="1" i="1" u="sng" dirty="0"/>
          </a:p>
          <a:p>
            <a:r>
              <a:rPr lang="en-US" altLang="zh-CN" b="1" i="1" u="sng" dirty="0"/>
              <a:t>Key</a:t>
            </a:r>
            <a:r>
              <a:rPr lang="zh-CN" altLang="en-US" b="1" i="1" u="sng" dirty="0"/>
              <a:t> </a:t>
            </a:r>
            <a:r>
              <a:rPr lang="en-US" altLang="zh-CN" b="1" i="1" u="sng" dirty="0"/>
              <a:t>Takeaways</a:t>
            </a:r>
          </a:p>
          <a:p>
            <a:pPr marL="285750" indent="-285750">
              <a:buFont typeface="Courier New" panose="02070309020205020404" pitchFamily="49" charset="0"/>
              <a:buChar char="o"/>
            </a:pPr>
            <a:r>
              <a:rPr lang="en-US" altLang="zh-CN" dirty="0">
                <a:solidFill>
                  <a:srgbClr val="001E61"/>
                </a:solidFill>
              </a:rPr>
              <a:t>Asians have the higher salaries in comparison to Black and African American and White sample respondents </a:t>
            </a:r>
          </a:p>
          <a:p>
            <a:pPr marL="285750" indent="-285750">
              <a:buFont typeface="Courier New" panose="02070309020205020404" pitchFamily="49" charset="0"/>
              <a:buChar char="o"/>
            </a:pPr>
            <a:r>
              <a:rPr lang="en-US" altLang="zh-CN" dirty="0">
                <a:solidFill>
                  <a:srgbClr val="001E61"/>
                </a:solidFill>
              </a:rPr>
              <a:t>The medium salary for Black and AA respondents is higher than that of White respondents </a:t>
            </a:r>
          </a:p>
          <a:p>
            <a:pPr marL="285750" indent="-285750">
              <a:buFont typeface="Courier New" panose="02070309020205020404" pitchFamily="49" charset="0"/>
              <a:buChar char="o"/>
            </a:pPr>
            <a:r>
              <a:rPr lang="en-US" altLang="zh-CN" dirty="0">
                <a:solidFill>
                  <a:srgbClr val="001E61"/>
                </a:solidFill>
              </a:rPr>
              <a:t>Since most respondents were white, the larger sample size is less prone to skewness due to outliers when comparing it to the other two races portrayed in the plot</a:t>
            </a:r>
            <a:endParaRPr lang="en-US" dirty="0"/>
          </a:p>
          <a:p>
            <a:pPr marL="285750" indent="-285750">
              <a:buFont typeface="Courier New" panose="02070309020205020404" pitchFamily="49" charset="0"/>
              <a:buChar char="o"/>
            </a:pPr>
            <a:endParaRPr lang="en-US" dirty="0"/>
          </a:p>
        </p:txBody>
      </p:sp>
      <p:sp>
        <p:nvSpPr>
          <p:cNvPr id="9" name="Rectangle 8">
            <a:extLst>
              <a:ext uri="{FF2B5EF4-FFF2-40B4-BE49-F238E27FC236}">
                <a16:creationId xmlns:a16="http://schemas.microsoft.com/office/drawing/2014/main" id="{0DF41073-CA20-2B4B-B49C-F3A58DBF1C44}"/>
              </a:ext>
            </a:extLst>
          </p:cNvPr>
          <p:cNvSpPr/>
          <p:nvPr/>
        </p:nvSpPr>
        <p:spPr>
          <a:xfrm>
            <a:off x="3426960" y="4371173"/>
            <a:ext cx="2790009" cy="1754326"/>
          </a:xfrm>
          <a:prstGeom prst="rect">
            <a:avLst/>
          </a:prstGeom>
        </p:spPr>
        <p:txBody>
          <a:bodyPr wrap="square">
            <a:spAutoFit/>
          </a:bodyPr>
          <a:lstStyle/>
          <a:p>
            <a:pPr marL="285750" lvl="0" indent="-285750">
              <a:buFont typeface="Wingdings" pitchFamily="2" charset="2"/>
              <a:buChar char="Ø"/>
            </a:pPr>
            <a:r>
              <a:rPr lang="en-US" altLang="zh-CN" sz="1200" dirty="0">
                <a:solidFill>
                  <a:srgbClr val="001E61"/>
                </a:solidFill>
              </a:rPr>
              <a:t>Since the boxplots for the Black and African American race and the White race look visually similar, we conducted a </a:t>
            </a:r>
            <a:r>
              <a:rPr lang="en-US" altLang="zh-CN" sz="1200" dirty="0" err="1">
                <a:solidFill>
                  <a:srgbClr val="001E61"/>
                </a:solidFill>
              </a:rPr>
              <a:t>t,test</a:t>
            </a:r>
            <a:r>
              <a:rPr lang="en-US" altLang="zh-CN" sz="1200" dirty="0">
                <a:solidFill>
                  <a:srgbClr val="001E61"/>
                </a:solidFill>
              </a:rPr>
              <a:t> to calculate whether the difference was statistically significant</a:t>
            </a:r>
          </a:p>
          <a:p>
            <a:pPr marL="285750" lvl="0" indent="-285750">
              <a:buFont typeface="Wingdings" pitchFamily="2" charset="2"/>
              <a:buChar char="Ø"/>
            </a:pPr>
            <a:r>
              <a:rPr lang="en-US" altLang="zh-CN" sz="1200" dirty="0">
                <a:solidFill>
                  <a:srgbClr val="001E61"/>
                </a:solidFill>
              </a:rPr>
              <a:t>We can confirm that there is not significant difference in the average salaries of the two races. </a:t>
            </a:r>
            <a:endParaRPr lang="en-US" altLang="zh-CN" sz="1200" b="1" i="1" dirty="0"/>
          </a:p>
        </p:txBody>
      </p:sp>
      <p:cxnSp>
        <p:nvCxnSpPr>
          <p:cNvPr id="15" name="Callout_Bent">
            <a:extLst>
              <a:ext uri="{FF2B5EF4-FFF2-40B4-BE49-F238E27FC236}">
                <a16:creationId xmlns:a16="http://schemas.microsoft.com/office/drawing/2014/main" id="{4960AD7C-346E-954F-BF27-33758CE2FA66}"/>
              </a:ext>
            </a:extLst>
          </p:cNvPr>
          <p:cNvCxnSpPr>
            <a:cxnSpLocks/>
          </p:cNvCxnSpPr>
          <p:nvPr/>
        </p:nvCxnSpPr>
        <p:spPr>
          <a:xfrm rot="16200000" flipH="1">
            <a:off x="2902266" y="5132778"/>
            <a:ext cx="599300" cy="314321"/>
          </a:xfrm>
          <a:prstGeom prst="bentConnector3">
            <a:avLst>
              <a:gd name="adj1" fmla="val 50000"/>
            </a:avLst>
          </a:prstGeom>
          <a:solidFill>
            <a:schemeClr val="bg1"/>
          </a:solidFill>
          <a:ln>
            <a:solidFill>
              <a:srgbClr val="FFC000"/>
            </a:solidFill>
            <a:tailEnd type="oval"/>
          </a:ln>
          <a:effectLst/>
        </p:spPr>
        <p:style>
          <a:lnRef idx="1">
            <a:schemeClr val="accent1"/>
          </a:lnRef>
          <a:fillRef idx="3">
            <a:schemeClr val="accent1"/>
          </a:fillRef>
          <a:effectRef idx="2">
            <a:schemeClr val="accent1"/>
          </a:effectRef>
          <a:fontRef idx="minor">
            <a:schemeClr val="lt1"/>
          </a:fontRef>
        </p:style>
      </p:cxnSp>
      <p:sp>
        <p:nvSpPr>
          <p:cNvPr id="20" name="Text Placeholder 10">
            <a:extLst>
              <a:ext uri="{FF2B5EF4-FFF2-40B4-BE49-F238E27FC236}">
                <a16:creationId xmlns:a16="http://schemas.microsoft.com/office/drawing/2014/main" id="{4F4DAC1D-41E6-CD4D-9A87-349DDC7520FF}"/>
              </a:ext>
            </a:extLst>
          </p:cNvPr>
          <p:cNvSpPr>
            <a:spLocks noGrp="1"/>
          </p:cNvSpPr>
          <p:nvPr>
            <p:ph type="body" sz="quarter" idx="14"/>
          </p:nvPr>
        </p:nvSpPr>
        <p:spPr>
          <a:xfrm>
            <a:off x="12546532" y="1389198"/>
            <a:ext cx="4114800" cy="4627178"/>
          </a:xfrm>
          <a:effectLst>
            <a:outerShdw blurRad="50800" dist="38100" dir="2700000" algn="tl" rotWithShape="0">
              <a:prstClr val="black">
                <a:alpha val="40000"/>
              </a:prstClr>
            </a:outerShdw>
          </a:effectLst>
        </p:spPr>
        <p:txBody>
          <a:bodyPr>
            <a:normAutofit fontScale="92500"/>
          </a:bodyPr>
          <a:lstStyle/>
          <a:p>
            <a:pPr lvl="0"/>
            <a:r>
              <a:rPr lang="en-US" altLang="zh-CN" sz="1200" dirty="0">
                <a:solidFill>
                  <a:srgbClr val="001E61"/>
                </a:solidFill>
              </a:rPr>
              <a:t>Observation:</a:t>
            </a:r>
          </a:p>
          <a:p>
            <a:pPr marL="285750" lvl="0" indent="-285750">
              <a:buFont typeface="Wingdings" pitchFamily="2" charset="2"/>
              <a:buChar char="Ø"/>
            </a:pPr>
            <a:r>
              <a:rPr lang="en-US" altLang="zh-CN" sz="1200" dirty="0">
                <a:solidFill>
                  <a:srgbClr val="001E61"/>
                </a:solidFill>
              </a:rPr>
              <a:t>In our boxplot one can visualize both the distribution of the data and the medium and interquartile ranges of the data. When comparing annual salary by race, our data shows that Asians have the higher salaries in comparison to Black and African American and White sample respondents. Interestingly enough, our sample also shows that the medium salary for Black and AA respondents is higher than that of White respondents. </a:t>
            </a:r>
          </a:p>
          <a:p>
            <a:pPr marL="285750" lvl="0" indent="-285750">
              <a:buFont typeface="Wingdings" pitchFamily="2" charset="2"/>
              <a:buChar char="Ø"/>
            </a:pPr>
            <a:r>
              <a:rPr lang="en-US" altLang="zh-CN" sz="1200" dirty="0">
                <a:solidFill>
                  <a:srgbClr val="001E61"/>
                </a:solidFill>
              </a:rPr>
              <a:t>Since most respondents were white, the larger sample size is less prone to skewness due to outliers when comparing it to the other two races portrayed in the plot. </a:t>
            </a:r>
          </a:p>
          <a:p>
            <a:pPr marL="285750" lvl="0" indent="-285750">
              <a:buFont typeface="Wingdings" pitchFamily="2" charset="2"/>
              <a:buChar char="Ø"/>
            </a:pPr>
            <a:r>
              <a:rPr lang="en-US" altLang="zh-CN" sz="1200" dirty="0">
                <a:solidFill>
                  <a:srgbClr val="001E61"/>
                </a:solidFill>
              </a:rPr>
              <a:t>Since the boxplots for the Black and African American race and the White race look visually similar, we conducted a </a:t>
            </a:r>
            <a:r>
              <a:rPr lang="en-US" altLang="zh-CN" sz="1200" dirty="0" err="1">
                <a:solidFill>
                  <a:srgbClr val="001E61"/>
                </a:solidFill>
              </a:rPr>
              <a:t>T,test</a:t>
            </a:r>
            <a:r>
              <a:rPr lang="en-US" altLang="zh-CN" sz="1200" dirty="0">
                <a:solidFill>
                  <a:srgbClr val="001E61"/>
                </a:solidFill>
              </a:rPr>
              <a:t> to calculate whether the difference was statistically significant. Due to us getting a P-value of .3, we can confirm that there is not significant difference in the average salaries of the two races. </a:t>
            </a:r>
            <a:endParaRPr lang="en-US" altLang="zh-CN" sz="1200" b="1" i="1" dirty="0"/>
          </a:p>
          <a:p>
            <a:r>
              <a:rPr lang="en-US" altLang="zh-CN" sz="1200" b="1" i="1" u="sng" dirty="0"/>
              <a:t>Key</a:t>
            </a:r>
            <a:r>
              <a:rPr lang="zh-CN" altLang="en-US" sz="1200" b="1" i="1" u="sng" dirty="0"/>
              <a:t> </a:t>
            </a:r>
            <a:r>
              <a:rPr lang="en-US" altLang="zh-CN" sz="1200" b="1" i="1" u="sng" dirty="0"/>
              <a:t>Takeaways</a:t>
            </a:r>
          </a:p>
          <a:p>
            <a:pPr marL="285750" indent="-285750">
              <a:buFont typeface="Courier New" panose="02070309020205020404" pitchFamily="49" charset="0"/>
              <a:buChar char="o"/>
            </a:pPr>
            <a:r>
              <a:rPr lang="en-US" altLang="zh-CN" sz="1200" dirty="0"/>
              <a:t>The highest average earners in this dataset are those who are Asian or Asian American </a:t>
            </a:r>
          </a:p>
          <a:p>
            <a:pPr marL="285750" indent="-285750">
              <a:buFont typeface="Courier New" panose="02070309020205020404" pitchFamily="49" charset="0"/>
              <a:buChar char="o"/>
            </a:pPr>
            <a:r>
              <a:rPr lang="en-US" altLang="zh-CN" sz="1200" dirty="0"/>
              <a:t>On average, the salary of White and Black or African American races are not different in the sample. </a:t>
            </a:r>
            <a:endParaRPr lang="en-US" sz="1200" dirty="0"/>
          </a:p>
        </p:txBody>
      </p:sp>
    </p:spTree>
    <p:extLst>
      <p:ext uri="{BB962C8B-B14F-4D97-AF65-F5344CB8AC3E}">
        <p14:creationId xmlns:p14="http://schemas.microsoft.com/office/powerpoint/2010/main" val="519012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81DC039-383F-7D48-AEE7-B2F23F07DDA8}"/>
              </a:ext>
            </a:extLst>
          </p:cNvPr>
          <p:cNvSpPr>
            <a:spLocks noGrp="1"/>
          </p:cNvSpPr>
          <p:nvPr>
            <p:ph type="body" sz="quarter" idx="14"/>
          </p:nvPr>
        </p:nvSpPr>
        <p:spPr>
          <a:xfrm>
            <a:off x="7239000" y="1268413"/>
            <a:ext cx="4114800" cy="4897437"/>
          </a:xfrm>
          <a:effectLst>
            <a:outerShdw blurRad="50800" dist="38100" dir="2700000" algn="tl" rotWithShape="0">
              <a:prstClr val="black">
                <a:alpha val="40000"/>
              </a:prstClr>
            </a:outerShdw>
          </a:effectLst>
        </p:spPr>
        <p:txBody>
          <a:bodyPr>
            <a:normAutofit/>
          </a:bodyPr>
          <a:lstStyle/>
          <a:p>
            <a:pPr marL="285750" indent="-285750">
              <a:buFont typeface="Wingdings" pitchFamily="2" charset="2"/>
              <a:buChar char="Ø"/>
            </a:pPr>
            <a:r>
              <a:rPr lang="en-US" altLang="zh-CN" dirty="0"/>
              <a:t>W</a:t>
            </a:r>
            <a:r>
              <a:rPr lang="en-GB" dirty="0"/>
              <a:t>e want to explore if there is a difference in the </a:t>
            </a:r>
            <a:r>
              <a:rPr lang="en-US" altLang="zh-CN" dirty="0"/>
              <a:t>education</a:t>
            </a:r>
            <a:r>
              <a:rPr lang="zh-CN" altLang="en-US" dirty="0"/>
              <a:t> </a:t>
            </a:r>
            <a:r>
              <a:rPr lang="en-US" altLang="zh-CN" dirty="0"/>
              <a:t>level</a:t>
            </a:r>
            <a:r>
              <a:rPr lang="en-GB" dirty="0"/>
              <a:t> for </a:t>
            </a:r>
            <a:r>
              <a:rPr lang="en-US" altLang="zh-CN" dirty="0"/>
              <a:t>white</a:t>
            </a:r>
            <a:r>
              <a:rPr lang="zh-CN" altLang="en-US" dirty="0"/>
              <a:t> </a:t>
            </a:r>
            <a:r>
              <a:rPr lang="en-US" altLang="zh-CN" dirty="0"/>
              <a:t>and</a:t>
            </a:r>
            <a:r>
              <a:rPr lang="zh-CN" altLang="en-US" dirty="0"/>
              <a:t> </a:t>
            </a:r>
            <a:r>
              <a:rPr lang="en-US" altLang="zh-CN" dirty="0"/>
              <a:t>non-white</a:t>
            </a:r>
            <a:r>
              <a:rPr lang="zh-CN" altLang="en-US" dirty="0"/>
              <a:t> </a:t>
            </a:r>
            <a:r>
              <a:rPr lang="en-GB" dirty="0"/>
              <a:t>group</a:t>
            </a:r>
          </a:p>
          <a:p>
            <a:pPr marL="285750" indent="-285750">
              <a:buFont typeface="Wingdings" pitchFamily="2" charset="2"/>
              <a:buChar char="Ø"/>
            </a:pPr>
            <a:r>
              <a:rPr lang="en-US" altLang="zh-CN" dirty="0"/>
              <a:t>The</a:t>
            </a:r>
            <a:r>
              <a:rPr lang="zh-CN" altLang="en-US" dirty="0"/>
              <a:t> </a:t>
            </a:r>
            <a:r>
              <a:rPr lang="en-US" altLang="zh-CN" dirty="0"/>
              <a:t>indicator</a:t>
            </a:r>
            <a:r>
              <a:rPr lang="zh-CN" altLang="en-US" dirty="0"/>
              <a:t> </a:t>
            </a:r>
            <a:r>
              <a:rPr lang="en-US" altLang="zh-CN" dirty="0"/>
              <a:t>we</a:t>
            </a:r>
            <a:r>
              <a:rPr lang="zh-CN" altLang="en-US" dirty="0"/>
              <a:t> </a:t>
            </a:r>
            <a:r>
              <a:rPr lang="en-US" altLang="zh-CN" dirty="0"/>
              <a:t>chose</a:t>
            </a:r>
            <a:r>
              <a:rPr lang="zh-CN" altLang="en-US" dirty="0"/>
              <a:t> </a:t>
            </a:r>
            <a:r>
              <a:rPr lang="en-US" altLang="zh-CN" dirty="0"/>
              <a:t>is</a:t>
            </a:r>
            <a:r>
              <a:rPr lang="zh-CN" altLang="en-US" dirty="0"/>
              <a:t> </a:t>
            </a:r>
            <a:r>
              <a:rPr lang="en-US" altLang="zh-CN" dirty="0"/>
              <a:t>college-or-above</a:t>
            </a:r>
            <a:r>
              <a:rPr lang="zh-CN" altLang="en-US" dirty="0"/>
              <a:t> </a:t>
            </a:r>
            <a:r>
              <a:rPr lang="en-US" altLang="zh-CN" dirty="0"/>
              <a:t>degree</a:t>
            </a:r>
            <a:r>
              <a:rPr lang="zh-CN" altLang="en-US" dirty="0"/>
              <a:t> </a:t>
            </a:r>
            <a:r>
              <a:rPr lang="en-US" altLang="zh-CN" dirty="0"/>
              <a:t>and</a:t>
            </a:r>
            <a:r>
              <a:rPr lang="zh-CN" altLang="en-US" dirty="0"/>
              <a:t> </a:t>
            </a:r>
            <a:r>
              <a:rPr lang="en-US" altLang="zh-CN" dirty="0"/>
              <a:t>master’s-or-above</a:t>
            </a:r>
            <a:r>
              <a:rPr lang="zh-CN" altLang="en-US" dirty="0"/>
              <a:t> </a:t>
            </a:r>
            <a:r>
              <a:rPr lang="en-US" altLang="zh-CN" dirty="0"/>
              <a:t>degree</a:t>
            </a:r>
            <a:endParaRPr lang="en-GB" dirty="0"/>
          </a:p>
          <a:p>
            <a:endParaRPr lang="en-US" altLang="zh-CN" b="1" i="1" u="sng" dirty="0"/>
          </a:p>
          <a:p>
            <a:r>
              <a:rPr lang="en-US" altLang="zh-CN" b="1" i="1" u="sng" dirty="0"/>
              <a:t>Key</a:t>
            </a:r>
            <a:r>
              <a:rPr lang="zh-CN" altLang="en-US" b="1" i="1" u="sng" dirty="0"/>
              <a:t> </a:t>
            </a:r>
            <a:r>
              <a:rPr lang="en-US" altLang="zh-CN" b="1" i="1" u="sng" dirty="0"/>
              <a:t>Takeaways</a:t>
            </a:r>
          </a:p>
          <a:p>
            <a:pPr marL="285750" indent="-285750">
              <a:buFont typeface="Courier New" panose="02070309020205020404" pitchFamily="49" charset="0"/>
              <a:buChar char="o"/>
            </a:pPr>
            <a:r>
              <a:rPr lang="en-US" altLang="zh-CN" dirty="0"/>
              <a:t>There</a:t>
            </a:r>
            <a:r>
              <a:rPr lang="zh-CN" altLang="en-US" dirty="0"/>
              <a:t> </a:t>
            </a:r>
            <a:r>
              <a:rPr lang="en-US" altLang="zh-CN" dirty="0"/>
              <a:t>isn’t</a:t>
            </a:r>
            <a:r>
              <a:rPr lang="zh-CN" altLang="en-US" dirty="0"/>
              <a:t> </a:t>
            </a:r>
            <a:r>
              <a:rPr lang="en-US" altLang="zh-CN" dirty="0"/>
              <a:t>a</a:t>
            </a:r>
            <a:r>
              <a:rPr lang="zh-CN" altLang="en-US" dirty="0"/>
              <a:t> </a:t>
            </a:r>
            <a:r>
              <a:rPr lang="en-US" altLang="zh-CN" dirty="0"/>
              <a:t>significant</a:t>
            </a:r>
            <a:r>
              <a:rPr lang="zh-CN" altLang="en-US" dirty="0"/>
              <a:t> </a:t>
            </a:r>
            <a:r>
              <a:rPr lang="en-US" altLang="zh-CN" dirty="0"/>
              <a:t>difference</a:t>
            </a:r>
            <a:r>
              <a:rPr lang="zh-CN" altLang="en-US" dirty="0"/>
              <a:t> </a:t>
            </a:r>
            <a:r>
              <a:rPr lang="en-US" altLang="zh-CN" dirty="0"/>
              <a:t>in</a:t>
            </a:r>
            <a:r>
              <a:rPr lang="zh-CN" altLang="en-US" dirty="0"/>
              <a:t> </a:t>
            </a:r>
            <a:r>
              <a:rPr lang="en-US" altLang="zh-CN" dirty="0"/>
              <a:t>the</a:t>
            </a:r>
            <a:r>
              <a:rPr lang="zh-CN" altLang="en-US" dirty="0"/>
              <a:t> </a:t>
            </a:r>
            <a:r>
              <a:rPr lang="en-US" altLang="zh-CN" dirty="0"/>
              <a:t>college-entry</a:t>
            </a:r>
            <a:r>
              <a:rPr lang="zh-CN" altLang="en-US" dirty="0"/>
              <a:t> </a:t>
            </a:r>
            <a:r>
              <a:rPr lang="en-US" altLang="zh-CN" dirty="0"/>
              <a:t>rate</a:t>
            </a:r>
            <a:r>
              <a:rPr lang="zh-CN" altLang="en-US" dirty="0"/>
              <a:t> </a:t>
            </a:r>
            <a:r>
              <a:rPr lang="en-US" altLang="zh-CN" dirty="0"/>
              <a:t>for</a:t>
            </a:r>
            <a:r>
              <a:rPr lang="zh-CN" altLang="en-US" dirty="0"/>
              <a:t> </a:t>
            </a:r>
            <a:r>
              <a:rPr lang="en-US" altLang="zh-CN" dirty="0"/>
              <a:t>white</a:t>
            </a:r>
            <a:r>
              <a:rPr lang="zh-CN" altLang="en-US" dirty="0"/>
              <a:t> </a:t>
            </a:r>
            <a:r>
              <a:rPr lang="en-US" altLang="zh-CN" dirty="0"/>
              <a:t>and</a:t>
            </a:r>
            <a:r>
              <a:rPr lang="zh-CN" altLang="en-US" dirty="0"/>
              <a:t> </a:t>
            </a:r>
            <a:r>
              <a:rPr lang="en-US" altLang="zh-CN" dirty="0"/>
              <a:t>non-white</a:t>
            </a:r>
            <a:endParaRPr lang="en-GB" dirty="0"/>
          </a:p>
          <a:p>
            <a:pPr marL="285750" indent="-285750">
              <a:buFont typeface="Courier New" panose="02070309020205020404" pitchFamily="49" charset="0"/>
              <a:buChar char="o"/>
            </a:pPr>
            <a:r>
              <a:rPr lang="en-US" altLang="zh-CN" dirty="0"/>
              <a:t>However,</a:t>
            </a:r>
            <a:r>
              <a:rPr lang="zh-CN" altLang="en-US" dirty="0"/>
              <a:t> </a:t>
            </a:r>
            <a:r>
              <a:rPr lang="en-GB" dirty="0"/>
              <a:t>the proportion of acquiring higher education degree (Master’s-or-above) is higher </a:t>
            </a:r>
            <a:r>
              <a:rPr lang="en-US" altLang="zh-CN" dirty="0"/>
              <a:t>in</a:t>
            </a:r>
            <a:r>
              <a:rPr lang="zh-CN" altLang="en-US" dirty="0"/>
              <a:t> </a:t>
            </a:r>
            <a:r>
              <a:rPr lang="en-US" altLang="zh-CN" dirty="0"/>
              <a:t>the</a:t>
            </a:r>
            <a:r>
              <a:rPr lang="zh-CN" altLang="en-US" dirty="0"/>
              <a:t> </a:t>
            </a:r>
            <a:r>
              <a:rPr lang="en-US" altLang="zh-CN" dirty="0"/>
              <a:t>white</a:t>
            </a:r>
            <a:r>
              <a:rPr lang="zh-CN" altLang="en-US" dirty="0"/>
              <a:t> </a:t>
            </a:r>
            <a:r>
              <a:rPr lang="en-US" altLang="zh-CN" dirty="0"/>
              <a:t>group</a:t>
            </a:r>
            <a:r>
              <a:rPr lang="zh-CN" altLang="en-US" dirty="0"/>
              <a:t> </a:t>
            </a:r>
            <a:r>
              <a:rPr lang="en-US" altLang="zh-CN" dirty="0"/>
              <a:t>vs.</a:t>
            </a:r>
            <a:r>
              <a:rPr lang="zh-CN" altLang="en-US" dirty="0"/>
              <a:t> </a:t>
            </a:r>
            <a:r>
              <a:rPr lang="en-US" altLang="zh-CN" dirty="0"/>
              <a:t>other</a:t>
            </a:r>
            <a:r>
              <a:rPr lang="zh-CN" altLang="en-US" dirty="0"/>
              <a:t> </a:t>
            </a:r>
            <a:r>
              <a:rPr lang="en-US" altLang="zh-CN" dirty="0"/>
              <a:t>races</a:t>
            </a:r>
            <a:endParaRPr lang="en-US" dirty="0"/>
          </a:p>
          <a:p>
            <a:pPr marL="285750" indent="-285750">
              <a:buFont typeface="Courier New" panose="02070309020205020404" pitchFamily="49" charset="0"/>
              <a:buChar char="o"/>
            </a:pPr>
            <a:endParaRPr lang="en-US" dirty="0"/>
          </a:p>
        </p:txBody>
      </p:sp>
      <p:sp>
        <p:nvSpPr>
          <p:cNvPr id="3" name="Footer Placeholder 2">
            <a:extLst>
              <a:ext uri="{FF2B5EF4-FFF2-40B4-BE49-F238E27FC236}">
                <a16:creationId xmlns:a16="http://schemas.microsoft.com/office/drawing/2014/main" id="{DACAD8C5-6CA5-1746-AD2A-F5EA82D6DB0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F7C29F0-B8E7-1746-B8D7-3EBBE79CD94D}"/>
              </a:ext>
            </a:extLst>
          </p:cNvPr>
          <p:cNvSpPr>
            <a:spLocks noGrp="1"/>
          </p:cNvSpPr>
          <p:nvPr>
            <p:ph type="sldNum" sz="quarter" idx="12"/>
          </p:nvPr>
        </p:nvSpPr>
        <p:spPr/>
        <p:txBody>
          <a:bodyPr/>
          <a:lstStyle/>
          <a:p>
            <a:fld id="{F97EA6E0-ACB3-C744-814F-68814E5220CF}" type="slidenum">
              <a:rPr lang="en-US" smtClean="0"/>
              <a:t>13</a:t>
            </a:fld>
            <a:endParaRPr lang="en-US"/>
          </a:p>
        </p:txBody>
      </p:sp>
      <p:sp>
        <p:nvSpPr>
          <p:cNvPr id="8" name="Title 7">
            <a:extLst>
              <a:ext uri="{FF2B5EF4-FFF2-40B4-BE49-F238E27FC236}">
                <a16:creationId xmlns:a16="http://schemas.microsoft.com/office/drawing/2014/main" id="{38A6E4CE-5362-8940-822E-9B027991FEB7}"/>
              </a:ext>
            </a:extLst>
          </p:cNvPr>
          <p:cNvSpPr>
            <a:spLocks noGrp="1"/>
          </p:cNvSpPr>
          <p:nvPr>
            <p:ph type="title"/>
          </p:nvPr>
        </p:nvSpPr>
        <p:spPr/>
        <p:txBody>
          <a:bodyPr/>
          <a:lstStyle/>
          <a:p>
            <a:r>
              <a:rPr lang="en-US" altLang="zh-CN" dirty="0"/>
              <a:t>Race</a:t>
            </a:r>
            <a:r>
              <a:rPr lang="zh-CN" altLang="en-US" dirty="0"/>
              <a:t> </a:t>
            </a:r>
            <a:r>
              <a:rPr lang="en-US" altLang="zh-CN" dirty="0"/>
              <a:t>and</a:t>
            </a:r>
            <a:r>
              <a:rPr lang="zh-CN" altLang="en-US" dirty="0"/>
              <a:t> </a:t>
            </a:r>
            <a:r>
              <a:rPr lang="en-US" altLang="zh-CN" dirty="0"/>
              <a:t>Education</a:t>
            </a:r>
            <a:endParaRPr lang="en-US" dirty="0"/>
          </a:p>
        </p:txBody>
      </p:sp>
      <p:sp>
        <p:nvSpPr>
          <p:cNvPr id="10" name="Text Placeholder 9">
            <a:extLst>
              <a:ext uri="{FF2B5EF4-FFF2-40B4-BE49-F238E27FC236}">
                <a16:creationId xmlns:a16="http://schemas.microsoft.com/office/drawing/2014/main" id="{30B12306-8D81-5141-9BA7-86E0638084D9}"/>
              </a:ext>
            </a:extLst>
          </p:cNvPr>
          <p:cNvSpPr>
            <a:spLocks noGrp="1"/>
          </p:cNvSpPr>
          <p:nvPr>
            <p:ph type="body" sz="quarter" idx="13"/>
          </p:nvPr>
        </p:nvSpPr>
        <p:spPr>
          <a:xfrm>
            <a:off x="407988" y="788272"/>
            <a:ext cx="10366692" cy="365125"/>
          </a:xfrm>
        </p:spPr>
        <p:txBody>
          <a:bodyPr/>
          <a:lstStyle/>
          <a:p>
            <a:r>
              <a:rPr lang="en-US" altLang="zh-CN" dirty="0" err="1"/>
              <a:t>Prop.test</a:t>
            </a:r>
            <a:r>
              <a:rPr lang="zh-CN" altLang="en-US" dirty="0"/>
              <a:t> </a:t>
            </a:r>
            <a:r>
              <a:rPr lang="en-US" altLang="zh-CN" dirty="0"/>
              <a:t>for</a:t>
            </a:r>
            <a:r>
              <a:rPr lang="zh-CN" altLang="en-US" dirty="0"/>
              <a:t> </a:t>
            </a:r>
            <a:r>
              <a:rPr lang="en-US" altLang="zh-CN" dirty="0"/>
              <a:t>college-or-above</a:t>
            </a:r>
            <a:r>
              <a:rPr lang="zh-CN" altLang="en-US" dirty="0"/>
              <a:t> </a:t>
            </a:r>
            <a:r>
              <a:rPr lang="en-US" altLang="zh-CN" dirty="0"/>
              <a:t>education</a:t>
            </a:r>
            <a:r>
              <a:rPr lang="zh-CN" altLang="en-US" dirty="0"/>
              <a:t> </a:t>
            </a:r>
            <a:r>
              <a:rPr lang="en-US" altLang="zh-CN" dirty="0"/>
              <a:t>level</a:t>
            </a:r>
            <a:r>
              <a:rPr lang="zh-CN" altLang="en-US" dirty="0"/>
              <a:t> </a:t>
            </a:r>
            <a:r>
              <a:rPr lang="en-US" altLang="zh-CN" dirty="0"/>
              <a:t>in</a:t>
            </a:r>
            <a:r>
              <a:rPr lang="zh-CN" altLang="en-US" dirty="0"/>
              <a:t> </a:t>
            </a:r>
            <a:r>
              <a:rPr lang="en-US" altLang="zh-CN" dirty="0"/>
              <a:t>the</a:t>
            </a:r>
            <a:r>
              <a:rPr lang="zh-CN" altLang="en-US" dirty="0"/>
              <a:t> </a:t>
            </a:r>
            <a:r>
              <a:rPr lang="en-US" altLang="zh-CN" dirty="0"/>
              <a:t>white</a:t>
            </a:r>
            <a:r>
              <a:rPr lang="zh-CN" altLang="en-US" dirty="0"/>
              <a:t> </a:t>
            </a:r>
            <a:r>
              <a:rPr lang="en-US" altLang="zh-CN" dirty="0"/>
              <a:t>group</a:t>
            </a:r>
            <a:r>
              <a:rPr lang="zh-CN" altLang="en-US" dirty="0"/>
              <a:t> </a:t>
            </a:r>
            <a:r>
              <a:rPr lang="en-US" altLang="zh-CN" dirty="0"/>
              <a:t>and</a:t>
            </a:r>
            <a:r>
              <a:rPr lang="zh-CN" altLang="en-US" dirty="0"/>
              <a:t> </a:t>
            </a:r>
            <a:r>
              <a:rPr lang="en-US" altLang="zh-CN" dirty="0"/>
              <a:t>non-white</a:t>
            </a:r>
            <a:r>
              <a:rPr lang="zh-CN" altLang="en-US" dirty="0"/>
              <a:t> </a:t>
            </a:r>
            <a:r>
              <a:rPr lang="en-US" altLang="zh-CN" dirty="0"/>
              <a:t>group</a:t>
            </a:r>
            <a:endParaRPr lang="en-US" dirty="0"/>
          </a:p>
        </p:txBody>
      </p:sp>
      <p:sp>
        <p:nvSpPr>
          <p:cNvPr id="15" name="Rectangle 14">
            <a:extLst>
              <a:ext uri="{FF2B5EF4-FFF2-40B4-BE49-F238E27FC236}">
                <a16:creationId xmlns:a16="http://schemas.microsoft.com/office/drawing/2014/main" id="{D67EA627-F641-2649-86D5-8E99B2343E07}"/>
              </a:ext>
            </a:extLst>
          </p:cNvPr>
          <p:cNvSpPr/>
          <p:nvPr/>
        </p:nvSpPr>
        <p:spPr>
          <a:xfrm>
            <a:off x="502853" y="1268413"/>
            <a:ext cx="5848215" cy="4897437"/>
          </a:xfrm>
          <a:prstGeom prst="rect">
            <a:avLst/>
          </a:prstGeom>
          <a:no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ouse_Arrow">
            <a:extLst>
              <a:ext uri="{FF2B5EF4-FFF2-40B4-BE49-F238E27FC236}">
                <a16:creationId xmlns:a16="http://schemas.microsoft.com/office/drawing/2014/main" id="{5DD993A6-8C18-E149-832B-12FD42E65B8F}"/>
              </a:ext>
            </a:extLst>
          </p:cNvPr>
          <p:cNvSpPr/>
          <p:nvPr/>
        </p:nvSpPr>
        <p:spPr>
          <a:xfrm>
            <a:off x="6645930" y="2052036"/>
            <a:ext cx="298208" cy="2810893"/>
          </a:xfrm>
          <a:custGeom>
            <a:avLst/>
            <a:gdLst>
              <a:gd name="connsiteX0" fmla="*/ 8313 w 581895"/>
              <a:gd name="connsiteY0" fmla="*/ 0 h 2535381"/>
              <a:gd name="connsiteX1" fmla="*/ 581891 w 581895"/>
              <a:gd name="connsiteY1" fmla="*/ 1280160 h 2535381"/>
              <a:gd name="connsiteX2" fmla="*/ 0 w 581895"/>
              <a:gd name="connsiteY2" fmla="*/ 2535381 h 2535381"/>
              <a:gd name="connsiteX0" fmla="*/ 8313 w 780423"/>
              <a:gd name="connsiteY0" fmla="*/ 0 h 2535381"/>
              <a:gd name="connsiteX1" fmla="*/ 581891 w 780423"/>
              <a:gd name="connsiteY1" fmla="*/ 1280160 h 2535381"/>
              <a:gd name="connsiteX2" fmla="*/ 0 w 780423"/>
              <a:gd name="connsiteY2" fmla="*/ 2535381 h 2535381"/>
              <a:gd name="connsiteX0" fmla="*/ 8313 w 778965"/>
              <a:gd name="connsiteY0" fmla="*/ 0 h 2535381"/>
              <a:gd name="connsiteX1" fmla="*/ 581891 w 778965"/>
              <a:gd name="connsiteY1" fmla="*/ 1280160 h 2535381"/>
              <a:gd name="connsiteX2" fmla="*/ 0 w 778965"/>
              <a:gd name="connsiteY2" fmla="*/ 2535381 h 2535381"/>
              <a:gd name="connsiteX0" fmla="*/ 8313 w 581895"/>
              <a:gd name="connsiteY0" fmla="*/ 0 h 2535381"/>
              <a:gd name="connsiteX1" fmla="*/ 581891 w 581895"/>
              <a:gd name="connsiteY1" fmla="*/ 1280160 h 2535381"/>
              <a:gd name="connsiteX2" fmla="*/ 0 w 581895"/>
              <a:gd name="connsiteY2" fmla="*/ 2535381 h 2535381"/>
              <a:gd name="connsiteX0" fmla="*/ 8313 w 581895"/>
              <a:gd name="connsiteY0" fmla="*/ 0 h 2535430"/>
              <a:gd name="connsiteX1" fmla="*/ 581891 w 581895"/>
              <a:gd name="connsiteY1" fmla="*/ 1280160 h 2535430"/>
              <a:gd name="connsiteX2" fmla="*/ 0 w 581895"/>
              <a:gd name="connsiteY2" fmla="*/ 2535381 h 2535430"/>
              <a:gd name="connsiteX0" fmla="*/ 8313 w 581893"/>
              <a:gd name="connsiteY0" fmla="*/ 0 h 2535430"/>
              <a:gd name="connsiteX1" fmla="*/ 581891 w 581893"/>
              <a:gd name="connsiteY1" fmla="*/ 1280160 h 2535430"/>
              <a:gd name="connsiteX2" fmla="*/ 0 w 581893"/>
              <a:gd name="connsiteY2" fmla="*/ 2535381 h 2535430"/>
              <a:gd name="connsiteX0" fmla="*/ 8313 w 581893"/>
              <a:gd name="connsiteY0" fmla="*/ 0 h 2535430"/>
              <a:gd name="connsiteX1" fmla="*/ 581891 w 581893"/>
              <a:gd name="connsiteY1" fmla="*/ 1280160 h 2535430"/>
              <a:gd name="connsiteX2" fmla="*/ 0 w 581893"/>
              <a:gd name="connsiteY2" fmla="*/ 2535381 h 2535430"/>
            </a:gdLst>
            <a:ahLst/>
            <a:cxnLst>
              <a:cxn ang="0">
                <a:pos x="connsiteX0" y="connsiteY0"/>
              </a:cxn>
              <a:cxn ang="0">
                <a:pos x="connsiteX1" y="connsiteY1"/>
              </a:cxn>
              <a:cxn ang="0">
                <a:pos x="connsiteX2" y="connsiteY2"/>
              </a:cxn>
            </a:cxnLst>
            <a:rect l="l" t="t" r="r" b="b"/>
            <a:pathLst>
              <a:path w="581893" h="2535430">
                <a:moveTo>
                  <a:pt x="8313" y="0"/>
                </a:moveTo>
                <a:cubicBezTo>
                  <a:pt x="10044" y="3348"/>
                  <a:pt x="583276" y="1279584"/>
                  <a:pt x="581891" y="1280160"/>
                </a:cubicBezTo>
                <a:cubicBezTo>
                  <a:pt x="580506" y="1280736"/>
                  <a:pt x="4503" y="2544502"/>
                  <a:pt x="0" y="2535381"/>
                </a:cubicBezTo>
              </a:path>
            </a:pathLst>
          </a:custGeom>
          <a:noFill/>
          <a:ln w="25400">
            <a:solidFill>
              <a:schemeClr val="tx1">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0620FD0-AE76-8648-9561-F86C6DAAD0B8}"/>
              </a:ext>
            </a:extLst>
          </p:cNvPr>
          <p:cNvSpPr/>
          <p:nvPr/>
        </p:nvSpPr>
        <p:spPr>
          <a:xfrm>
            <a:off x="3426960" y="3802184"/>
            <a:ext cx="2756443" cy="646331"/>
          </a:xfrm>
          <a:prstGeom prst="rect">
            <a:avLst/>
          </a:prstGeom>
        </p:spPr>
        <p:txBody>
          <a:bodyPr wrap="square">
            <a:spAutoFit/>
          </a:bodyPr>
          <a:lstStyle/>
          <a:p>
            <a:r>
              <a:rPr lang="en-GB" sz="1200" dirty="0" err="1"/>
              <a:t>prop.test</a:t>
            </a:r>
            <a:r>
              <a:rPr lang="en-GB" sz="1200" dirty="0"/>
              <a:t>(x = c(1411, 8639), n = c(1411+2256, 8629+11623), alternative = "</a:t>
            </a:r>
            <a:r>
              <a:rPr lang="en-GB" sz="1200" dirty="0" err="1"/>
              <a:t>two.sided</a:t>
            </a:r>
            <a:r>
              <a:rPr lang="en-GB" sz="1200" dirty="0"/>
              <a:t>")</a:t>
            </a:r>
            <a:endParaRPr lang="en-US" sz="1200" dirty="0"/>
          </a:p>
        </p:txBody>
      </p:sp>
      <p:sp>
        <p:nvSpPr>
          <p:cNvPr id="22" name="Rectangle 21">
            <a:extLst>
              <a:ext uri="{FF2B5EF4-FFF2-40B4-BE49-F238E27FC236}">
                <a16:creationId xmlns:a16="http://schemas.microsoft.com/office/drawing/2014/main" id="{0A3CF97E-A27C-F94A-9269-316502C260AE}"/>
              </a:ext>
            </a:extLst>
          </p:cNvPr>
          <p:cNvSpPr/>
          <p:nvPr/>
        </p:nvSpPr>
        <p:spPr>
          <a:xfrm>
            <a:off x="3426960" y="1578407"/>
            <a:ext cx="2756443" cy="646331"/>
          </a:xfrm>
          <a:prstGeom prst="rect">
            <a:avLst/>
          </a:prstGeom>
        </p:spPr>
        <p:txBody>
          <a:bodyPr wrap="square">
            <a:spAutoFit/>
          </a:bodyPr>
          <a:lstStyle/>
          <a:p>
            <a:r>
              <a:rPr lang="en-GB" sz="1200" dirty="0" err="1"/>
              <a:t>prop.test</a:t>
            </a:r>
            <a:r>
              <a:rPr lang="en-GB" sz="1200" dirty="0"/>
              <a:t>(x = c(3333,18382), n = c(3333+334, 18382+1880), alternative = "</a:t>
            </a:r>
            <a:r>
              <a:rPr lang="en-GB" sz="1200" dirty="0" err="1"/>
              <a:t>two.sided</a:t>
            </a:r>
            <a:r>
              <a:rPr lang="en-GB" sz="1200" dirty="0"/>
              <a:t>")</a:t>
            </a:r>
            <a:endParaRPr lang="en-US" sz="1200" dirty="0"/>
          </a:p>
        </p:txBody>
      </p:sp>
      <p:sp>
        <p:nvSpPr>
          <p:cNvPr id="25" name="Freeform 9">
            <a:extLst>
              <a:ext uri="{FF2B5EF4-FFF2-40B4-BE49-F238E27FC236}">
                <a16:creationId xmlns:a16="http://schemas.microsoft.com/office/drawing/2014/main" id="{CD2A2519-0A51-BA40-94C5-963DD8939E24}"/>
              </a:ext>
            </a:extLst>
          </p:cNvPr>
          <p:cNvSpPr>
            <a:spLocks/>
          </p:cNvSpPr>
          <p:nvPr userDrawn="1"/>
        </p:nvSpPr>
        <p:spPr bwMode="auto">
          <a:xfrm flipH="1">
            <a:off x="577576" y="2982718"/>
            <a:ext cx="413782" cy="446282"/>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sp>
        <p:nvSpPr>
          <p:cNvPr id="26" name="Freeform 25">
            <a:extLst>
              <a:ext uri="{FF2B5EF4-FFF2-40B4-BE49-F238E27FC236}">
                <a16:creationId xmlns:a16="http://schemas.microsoft.com/office/drawing/2014/main" id="{48597066-0AE4-1B45-B842-127F2D753B4A}"/>
              </a:ext>
            </a:extLst>
          </p:cNvPr>
          <p:cNvSpPr>
            <a:spLocks/>
          </p:cNvSpPr>
          <p:nvPr userDrawn="1"/>
        </p:nvSpPr>
        <p:spPr bwMode="auto">
          <a:xfrm flipH="1" flipV="1">
            <a:off x="577576" y="1371481"/>
            <a:ext cx="413782" cy="446282"/>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sp>
        <p:nvSpPr>
          <p:cNvPr id="28" name="Freeform 9">
            <a:extLst>
              <a:ext uri="{FF2B5EF4-FFF2-40B4-BE49-F238E27FC236}">
                <a16:creationId xmlns:a16="http://schemas.microsoft.com/office/drawing/2014/main" id="{D310335A-4C25-9249-95E2-596667FF70FB}"/>
              </a:ext>
            </a:extLst>
          </p:cNvPr>
          <p:cNvSpPr>
            <a:spLocks/>
          </p:cNvSpPr>
          <p:nvPr/>
        </p:nvSpPr>
        <p:spPr bwMode="auto">
          <a:xfrm>
            <a:off x="5852013" y="2964023"/>
            <a:ext cx="413782" cy="457056"/>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sp>
        <p:nvSpPr>
          <p:cNvPr id="29" name="Freeform 9">
            <a:extLst>
              <a:ext uri="{FF2B5EF4-FFF2-40B4-BE49-F238E27FC236}">
                <a16:creationId xmlns:a16="http://schemas.microsoft.com/office/drawing/2014/main" id="{D87218C0-FA5B-FB47-B8AF-36411047B46B}"/>
              </a:ext>
            </a:extLst>
          </p:cNvPr>
          <p:cNvSpPr>
            <a:spLocks/>
          </p:cNvSpPr>
          <p:nvPr/>
        </p:nvSpPr>
        <p:spPr bwMode="auto">
          <a:xfrm flipV="1">
            <a:off x="5852013" y="1306190"/>
            <a:ext cx="413782" cy="457056"/>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sp>
        <p:nvSpPr>
          <p:cNvPr id="31" name="Freeform 9">
            <a:extLst>
              <a:ext uri="{FF2B5EF4-FFF2-40B4-BE49-F238E27FC236}">
                <a16:creationId xmlns:a16="http://schemas.microsoft.com/office/drawing/2014/main" id="{F2A8F3A1-05C1-A243-9000-EEAA91569BF2}"/>
              </a:ext>
            </a:extLst>
          </p:cNvPr>
          <p:cNvSpPr>
            <a:spLocks/>
          </p:cNvSpPr>
          <p:nvPr/>
        </p:nvSpPr>
        <p:spPr bwMode="auto">
          <a:xfrm flipH="1">
            <a:off x="577576" y="5507525"/>
            <a:ext cx="413782" cy="446282"/>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sp>
        <p:nvSpPr>
          <p:cNvPr id="32" name="Freeform 31">
            <a:extLst>
              <a:ext uri="{FF2B5EF4-FFF2-40B4-BE49-F238E27FC236}">
                <a16:creationId xmlns:a16="http://schemas.microsoft.com/office/drawing/2014/main" id="{EC26525E-F29D-AA49-B56D-7DDE746525CE}"/>
              </a:ext>
            </a:extLst>
          </p:cNvPr>
          <p:cNvSpPr>
            <a:spLocks/>
          </p:cNvSpPr>
          <p:nvPr/>
        </p:nvSpPr>
        <p:spPr bwMode="auto">
          <a:xfrm flipH="1" flipV="1">
            <a:off x="577576" y="3573794"/>
            <a:ext cx="413782" cy="446282"/>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sp>
        <p:nvSpPr>
          <p:cNvPr id="34" name="Freeform 9">
            <a:extLst>
              <a:ext uri="{FF2B5EF4-FFF2-40B4-BE49-F238E27FC236}">
                <a16:creationId xmlns:a16="http://schemas.microsoft.com/office/drawing/2014/main" id="{D214AC5F-8E9A-0243-8273-160B579B9366}"/>
              </a:ext>
            </a:extLst>
          </p:cNvPr>
          <p:cNvSpPr>
            <a:spLocks/>
          </p:cNvSpPr>
          <p:nvPr/>
        </p:nvSpPr>
        <p:spPr bwMode="auto">
          <a:xfrm>
            <a:off x="5852013" y="5496751"/>
            <a:ext cx="413782" cy="457056"/>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sp>
        <p:nvSpPr>
          <p:cNvPr id="35" name="Freeform 9">
            <a:extLst>
              <a:ext uri="{FF2B5EF4-FFF2-40B4-BE49-F238E27FC236}">
                <a16:creationId xmlns:a16="http://schemas.microsoft.com/office/drawing/2014/main" id="{3CE873DD-96AB-8C4A-A9DB-9A7078552A0D}"/>
              </a:ext>
            </a:extLst>
          </p:cNvPr>
          <p:cNvSpPr>
            <a:spLocks/>
          </p:cNvSpPr>
          <p:nvPr/>
        </p:nvSpPr>
        <p:spPr bwMode="auto">
          <a:xfrm flipV="1">
            <a:off x="5852013" y="3508503"/>
            <a:ext cx="413782" cy="457056"/>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pic>
        <p:nvPicPr>
          <p:cNvPr id="2" name="Picture 1">
            <a:extLst>
              <a:ext uri="{FF2B5EF4-FFF2-40B4-BE49-F238E27FC236}">
                <a16:creationId xmlns:a16="http://schemas.microsoft.com/office/drawing/2014/main" id="{218A65BC-2901-F144-9DD9-D1B3AFFC8BEB}"/>
              </a:ext>
            </a:extLst>
          </p:cNvPr>
          <p:cNvPicPr>
            <a:picLocks noChangeAspect="1"/>
          </p:cNvPicPr>
          <p:nvPr/>
        </p:nvPicPr>
        <p:blipFill>
          <a:blip r:embed="rId2"/>
          <a:stretch>
            <a:fillRect/>
          </a:stretch>
        </p:blipFill>
        <p:spPr>
          <a:xfrm>
            <a:off x="792711" y="1519491"/>
            <a:ext cx="2599485" cy="964447"/>
          </a:xfrm>
          <a:prstGeom prst="rect">
            <a:avLst/>
          </a:prstGeom>
        </p:spPr>
      </p:pic>
      <p:pic>
        <p:nvPicPr>
          <p:cNvPr id="5" name="Picture 4">
            <a:extLst>
              <a:ext uri="{FF2B5EF4-FFF2-40B4-BE49-F238E27FC236}">
                <a16:creationId xmlns:a16="http://schemas.microsoft.com/office/drawing/2014/main" id="{56F2AB28-EB66-F34D-803B-2159B4086DC3}"/>
              </a:ext>
            </a:extLst>
          </p:cNvPr>
          <p:cNvPicPr>
            <a:picLocks noChangeAspect="1"/>
          </p:cNvPicPr>
          <p:nvPr/>
        </p:nvPicPr>
        <p:blipFill>
          <a:blip r:embed="rId3"/>
          <a:stretch>
            <a:fillRect/>
          </a:stretch>
        </p:blipFill>
        <p:spPr>
          <a:xfrm>
            <a:off x="723621" y="3712440"/>
            <a:ext cx="2579454" cy="895537"/>
          </a:xfrm>
          <a:prstGeom prst="rect">
            <a:avLst/>
          </a:prstGeom>
        </p:spPr>
      </p:pic>
      <p:pic>
        <p:nvPicPr>
          <p:cNvPr id="7" name="Picture 6" descr="Text&#10;&#10;Description automatically generated">
            <a:extLst>
              <a:ext uri="{FF2B5EF4-FFF2-40B4-BE49-F238E27FC236}">
                <a16:creationId xmlns:a16="http://schemas.microsoft.com/office/drawing/2014/main" id="{0D81F52F-0C32-A440-9147-4280D80A6376}"/>
              </a:ext>
            </a:extLst>
          </p:cNvPr>
          <p:cNvPicPr>
            <a:picLocks noChangeAspect="1"/>
          </p:cNvPicPr>
          <p:nvPr/>
        </p:nvPicPr>
        <p:blipFill>
          <a:blip r:embed="rId4"/>
          <a:stretch>
            <a:fillRect/>
          </a:stretch>
        </p:blipFill>
        <p:spPr>
          <a:xfrm>
            <a:off x="1421130" y="2435404"/>
            <a:ext cx="3542951" cy="1180984"/>
          </a:xfrm>
          <a:prstGeom prst="rect">
            <a:avLst/>
          </a:prstGeom>
        </p:spPr>
      </p:pic>
      <p:pic>
        <p:nvPicPr>
          <p:cNvPr id="12" name="Picture 11" descr="Text&#10;&#10;Description automatically generated">
            <a:extLst>
              <a:ext uri="{FF2B5EF4-FFF2-40B4-BE49-F238E27FC236}">
                <a16:creationId xmlns:a16="http://schemas.microsoft.com/office/drawing/2014/main" id="{8A8A53FF-E000-5848-9FBC-474BC3EB3254}"/>
              </a:ext>
            </a:extLst>
          </p:cNvPr>
          <p:cNvPicPr>
            <a:picLocks noChangeAspect="1"/>
          </p:cNvPicPr>
          <p:nvPr/>
        </p:nvPicPr>
        <p:blipFill>
          <a:blip r:embed="rId5"/>
          <a:stretch>
            <a:fillRect/>
          </a:stretch>
        </p:blipFill>
        <p:spPr>
          <a:xfrm>
            <a:off x="1345851" y="4690414"/>
            <a:ext cx="3693507" cy="1268666"/>
          </a:xfrm>
          <a:prstGeom prst="rect">
            <a:avLst/>
          </a:prstGeom>
        </p:spPr>
      </p:pic>
    </p:spTree>
    <p:extLst>
      <p:ext uri="{BB962C8B-B14F-4D97-AF65-F5344CB8AC3E}">
        <p14:creationId xmlns:p14="http://schemas.microsoft.com/office/powerpoint/2010/main" val="2879446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81DC039-383F-7D48-AEE7-B2F23F07DDA8}"/>
              </a:ext>
            </a:extLst>
          </p:cNvPr>
          <p:cNvSpPr>
            <a:spLocks noGrp="1"/>
          </p:cNvSpPr>
          <p:nvPr>
            <p:ph type="body" sz="quarter" idx="14"/>
          </p:nvPr>
        </p:nvSpPr>
        <p:spPr>
          <a:xfrm>
            <a:off x="7239000" y="1268413"/>
            <a:ext cx="4114800" cy="4897437"/>
          </a:xfrm>
          <a:effectLst>
            <a:outerShdw blurRad="50800" dist="38100" dir="2700000" algn="tl" rotWithShape="0">
              <a:prstClr val="black">
                <a:alpha val="40000"/>
              </a:prstClr>
            </a:outerShdw>
          </a:effectLst>
        </p:spPr>
        <p:txBody>
          <a:bodyPr/>
          <a:lstStyle/>
          <a:p>
            <a:pPr marL="285750" indent="-285750">
              <a:buFont typeface="Wingdings" pitchFamily="2" charset="2"/>
              <a:buChar char="Ø"/>
            </a:pPr>
            <a:r>
              <a:rPr lang="en-US" altLang="zh-CN" dirty="0"/>
              <a:t>We want to know how the age group affects the salary in the male and female employees</a:t>
            </a:r>
          </a:p>
          <a:p>
            <a:pPr marL="285750" indent="-285750">
              <a:buFont typeface="Wingdings" pitchFamily="2" charset="2"/>
              <a:buChar char="Ø"/>
            </a:pPr>
            <a:endParaRPr lang="en-US" altLang="zh-CN" b="1" i="1" u="sng" dirty="0"/>
          </a:p>
          <a:p>
            <a:r>
              <a:rPr lang="en-US" altLang="zh-CN" b="1" i="1" u="sng" dirty="0"/>
              <a:t>Key</a:t>
            </a:r>
            <a:r>
              <a:rPr lang="zh-CN" altLang="en-US" b="1" i="1" u="sng" dirty="0"/>
              <a:t> </a:t>
            </a:r>
            <a:r>
              <a:rPr lang="en-US" altLang="zh-CN" b="1" i="1" u="sng" dirty="0"/>
              <a:t>Takeaways</a:t>
            </a:r>
          </a:p>
          <a:p>
            <a:pPr marL="285750" indent="-285750">
              <a:buFont typeface="Courier New" panose="02070309020205020404" pitchFamily="49" charset="0"/>
              <a:buChar char="o"/>
            </a:pPr>
            <a:r>
              <a:rPr lang="en-US" altLang="zh-CN" dirty="0"/>
              <a:t>Between 18-24, the prime years where employees start their careers, the pay of males and female is similar</a:t>
            </a:r>
          </a:p>
          <a:p>
            <a:pPr marL="285750" indent="-285750">
              <a:buFont typeface="Courier New" panose="02070309020205020404" pitchFamily="49" charset="0"/>
              <a:buChar char="o"/>
            </a:pPr>
            <a:r>
              <a:rPr lang="en-GB" dirty="0"/>
              <a:t>As the average age increases, the gap between differences in salaries between male and female widens</a:t>
            </a:r>
            <a:endParaRPr lang="en-US" dirty="0"/>
          </a:p>
          <a:p>
            <a:pPr marL="285750" indent="-285750">
              <a:buFont typeface="Courier New" panose="02070309020205020404" pitchFamily="49" charset="0"/>
              <a:buChar char="o"/>
            </a:pPr>
            <a:endParaRPr lang="en-US" dirty="0"/>
          </a:p>
        </p:txBody>
      </p:sp>
      <p:sp>
        <p:nvSpPr>
          <p:cNvPr id="3" name="Footer Placeholder 2">
            <a:extLst>
              <a:ext uri="{FF2B5EF4-FFF2-40B4-BE49-F238E27FC236}">
                <a16:creationId xmlns:a16="http://schemas.microsoft.com/office/drawing/2014/main" id="{DACAD8C5-6CA5-1746-AD2A-F5EA82D6DB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7C29F0-B8E7-1746-B8D7-3EBBE79CD94D}"/>
              </a:ext>
            </a:extLst>
          </p:cNvPr>
          <p:cNvSpPr>
            <a:spLocks noGrp="1"/>
          </p:cNvSpPr>
          <p:nvPr>
            <p:ph type="sldNum" sz="quarter" idx="12"/>
          </p:nvPr>
        </p:nvSpPr>
        <p:spPr/>
        <p:txBody>
          <a:bodyPr/>
          <a:lstStyle/>
          <a:p>
            <a:fld id="{F97EA6E0-ACB3-C744-814F-68814E5220CF}" type="slidenum">
              <a:rPr lang="en-US" smtClean="0"/>
              <a:t>14</a:t>
            </a:fld>
            <a:endParaRPr lang="en-US"/>
          </a:p>
        </p:txBody>
      </p:sp>
      <p:sp>
        <p:nvSpPr>
          <p:cNvPr id="8" name="Title 7">
            <a:extLst>
              <a:ext uri="{FF2B5EF4-FFF2-40B4-BE49-F238E27FC236}">
                <a16:creationId xmlns:a16="http://schemas.microsoft.com/office/drawing/2014/main" id="{38A6E4CE-5362-8940-822E-9B027991FEB7}"/>
              </a:ext>
            </a:extLst>
          </p:cNvPr>
          <p:cNvSpPr>
            <a:spLocks noGrp="1"/>
          </p:cNvSpPr>
          <p:nvPr>
            <p:ph type="title"/>
          </p:nvPr>
        </p:nvSpPr>
        <p:spPr/>
        <p:txBody>
          <a:bodyPr/>
          <a:lstStyle/>
          <a:p>
            <a:r>
              <a:rPr lang="en-US" altLang="zh-CN" dirty="0"/>
              <a:t>Age</a:t>
            </a:r>
            <a:r>
              <a:rPr lang="zh-CN" altLang="en-US" dirty="0"/>
              <a:t> </a:t>
            </a:r>
            <a:r>
              <a:rPr lang="en-US" altLang="zh-CN" dirty="0"/>
              <a:t>and</a:t>
            </a:r>
            <a:r>
              <a:rPr lang="zh-CN" altLang="en-US" dirty="0"/>
              <a:t> </a:t>
            </a:r>
            <a:r>
              <a:rPr lang="en-US" altLang="zh-CN" dirty="0"/>
              <a:t>Salary</a:t>
            </a:r>
            <a:endParaRPr lang="en-US" dirty="0"/>
          </a:p>
        </p:txBody>
      </p:sp>
      <p:sp>
        <p:nvSpPr>
          <p:cNvPr id="10" name="Text Placeholder 9">
            <a:extLst>
              <a:ext uri="{FF2B5EF4-FFF2-40B4-BE49-F238E27FC236}">
                <a16:creationId xmlns:a16="http://schemas.microsoft.com/office/drawing/2014/main" id="{30B12306-8D81-5141-9BA7-86E0638084D9}"/>
              </a:ext>
            </a:extLst>
          </p:cNvPr>
          <p:cNvSpPr>
            <a:spLocks noGrp="1"/>
          </p:cNvSpPr>
          <p:nvPr>
            <p:ph type="body" sz="quarter" idx="13"/>
          </p:nvPr>
        </p:nvSpPr>
        <p:spPr/>
        <p:txBody>
          <a:bodyPr/>
          <a:lstStyle/>
          <a:p>
            <a:r>
              <a:rPr lang="en-US" altLang="zh-CN" dirty="0"/>
              <a:t>Bar</a:t>
            </a:r>
            <a:r>
              <a:rPr lang="zh-CN" altLang="en-US" dirty="0"/>
              <a:t> </a:t>
            </a:r>
            <a:r>
              <a:rPr lang="en-US" altLang="zh-CN" dirty="0"/>
              <a:t>chart</a:t>
            </a:r>
            <a:r>
              <a:rPr lang="zh-CN" altLang="en-US" dirty="0"/>
              <a:t> </a:t>
            </a:r>
            <a:r>
              <a:rPr lang="en-US" altLang="zh-CN" dirty="0"/>
              <a:t>for</a:t>
            </a:r>
            <a:r>
              <a:rPr lang="zh-CN" altLang="en-US" dirty="0"/>
              <a:t> </a:t>
            </a:r>
            <a:r>
              <a:rPr lang="en-US" altLang="zh-CN" dirty="0"/>
              <a:t>mean</a:t>
            </a:r>
            <a:r>
              <a:rPr lang="zh-CN" altLang="en-US" dirty="0"/>
              <a:t> </a:t>
            </a:r>
            <a:r>
              <a:rPr lang="en-US" altLang="zh-CN" dirty="0"/>
              <a:t>and</a:t>
            </a:r>
            <a:r>
              <a:rPr lang="zh-CN" altLang="en-US" dirty="0"/>
              <a:t> </a:t>
            </a:r>
            <a:r>
              <a:rPr lang="en-US" altLang="zh-CN" dirty="0"/>
              <a:t>median</a:t>
            </a:r>
            <a:r>
              <a:rPr lang="zh-CN" altLang="en-US" dirty="0"/>
              <a:t> </a:t>
            </a:r>
            <a:r>
              <a:rPr lang="en-US" altLang="zh-CN" dirty="0"/>
              <a:t>salary</a:t>
            </a:r>
            <a:r>
              <a:rPr lang="zh-CN" altLang="en-US" dirty="0"/>
              <a:t> </a:t>
            </a:r>
            <a:r>
              <a:rPr lang="en-US" altLang="zh-CN" dirty="0"/>
              <a:t>in</a:t>
            </a:r>
            <a:r>
              <a:rPr lang="zh-CN" altLang="en-US" dirty="0"/>
              <a:t> </a:t>
            </a:r>
            <a:r>
              <a:rPr lang="en-US" altLang="zh-CN" dirty="0"/>
              <a:t>each</a:t>
            </a:r>
            <a:r>
              <a:rPr lang="zh-CN" altLang="en-US" dirty="0"/>
              <a:t> </a:t>
            </a:r>
            <a:r>
              <a:rPr lang="en-US" altLang="zh-CN" dirty="0"/>
              <a:t>age</a:t>
            </a:r>
            <a:r>
              <a:rPr lang="zh-CN" altLang="en-US" dirty="0"/>
              <a:t> </a:t>
            </a:r>
            <a:r>
              <a:rPr lang="en-US" altLang="zh-CN" dirty="0"/>
              <a:t>group</a:t>
            </a:r>
            <a:r>
              <a:rPr lang="zh-CN" altLang="en-US" dirty="0"/>
              <a:t> </a:t>
            </a:r>
            <a:r>
              <a:rPr lang="en-US" altLang="zh-CN" dirty="0"/>
              <a:t>by</a:t>
            </a:r>
            <a:r>
              <a:rPr lang="zh-CN" altLang="en-US" dirty="0"/>
              <a:t> </a:t>
            </a:r>
            <a:r>
              <a:rPr lang="en-US" altLang="zh-CN" dirty="0"/>
              <a:t>gender</a:t>
            </a:r>
            <a:endParaRPr lang="en-US" dirty="0"/>
          </a:p>
        </p:txBody>
      </p:sp>
      <p:sp>
        <p:nvSpPr>
          <p:cNvPr id="15" name="Rectangle 14">
            <a:extLst>
              <a:ext uri="{FF2B5EF4-FFF2-40B4-BE49-F238E27FC236}">
                <a16:creationId xmlns:a16="http://schemas.microsoft.com/office/drawing/2014/main" id="{D67EA627-F641-2649-86D5-8E99B2343E07}"/>
              </a:ext>
            </a:extLst>
          </p:cNvPr>
          <p:cNvSpPr/>
          <p:nvPr/>
        </p:nvSpPr>
        <p:spPr>
          <a:xfrm>
            <a:off x="502853" y="1268413"/>
            <a:ext cx="5848215" cy="4897437"/>
          </a:xfrm>
          <a:prstGeom prst="rect">
            <a:avLst/>
          </a:prstGeom>
          <a:no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ouse_Arrow">
            <a:extLst>
              <a:ext uri="{FF2B5EF4-FFF2-40B4-BE49-F238E27FC236}">
                <a16:creationId xmlns:a16="http://schemas.microsoft.com/office/drawing/2014/main" id="{5DD993A6-8C18-E149-832B-12FD42E65B8F}"/>
              </a:ext>
            </a:extLst>
          </p:cNvPr>
          <p:cNvSpPr/>
          <p:nvPr/>
        </p:nvSpPr>
        <p:spPr>
          <a:xfrm>
            <a:off x="6645930" y="2052036"/>
            <a:ext cx="298208" cy="2810893"/>
          </a:xfrm>
          <a:custGeom>
            <a:avLst/>
            <a:gdLst>
              <a:gd name="connsiteX0" fmla="*/ 8313 w 581895"/>
              <a:gd name="connsiteY0" fmla="*/ 0 h 2535381"/>
              <a:gd name="connsiteX1" fmla="*/ 581891 w 581895"/>
              <a:gd name="connsiteY1" fmla="*/ 1280160 h 2535381"/>
              <a:gd name="connsiteX2" fmla="*/ 0 w 581895"/>
              <a:gd name="connsiteY2" fmla="*/ 2535381 h 2535381"/>
              <a:gd name="connsiteX0" fmla="*/ 8313 w 780423"/>
              <a:gd name="connsiteY0" fmla="*/ 0 h 2535381"/>
              <a:gd name="connsiteX1" fmla="*/ 581891 w 780423"/>
              <a:gd name="connsiteY1" fmla="*/ 1280160 h 2535381"/>
              <a:gd name="connsiteX2" fmla="*/ 0 w 780423"/>
              <a:gd name="connsiteY2" fmla="*/ 2535381 h 2535381"/>
              <a:gd name="connsiteX0" fmla="*/ 8313 w 778965"/>
              <a:gd name="connsiteY0" fmla="*/ 0 h 2535381"/>
              <a:gd name="connsiteX1" fmla="*/ 581891 w 778965"/>
              <a:gd name="connsiteY1" fmla="*/ 1280160 h 2535381"/>
              <a:gd name="connsiteX2" fmla="*/ 0 w 778965"/>
              <a:gd name="connsiteY2" fmla="*/ 2535381 h 2535381"/>
              <a:gd name="connsiteX0" fmla="*/ 8313 w 581895"/>
              <a:gd name="connsiteY0" fmla="*/ 0 h 2535381"/>
              <a:gd name="connsiteX1" fmla="*/ 581891 w 581895"/>
              <a:gd name="connsiteY1" fmla="*/ 1280160 h 2535381"/>
              <a:gd name="connsiteX2" fmla="*/ 0 w 581895"/>
              <a:gd name="connsiteY2" fmla="*/ 2535381 h 2535381"/>
              <a:gd name="connsiteX0" fmla="*/ 8313 w 581895"/>
              <a:gd name="connsiteY0" fmla="*/ 0 h 2535430"/>
              <a:gd name="connsiteX1" fmla="*/ 581891 w 581895"/>
              <a:gd name="connsiteY1" fmla="*/ 1280160 h 2535430"/>
              <a:gd name="connsiteX2" fmla="*/ 0 w 581895"/>
              <a:gd name="connsiteY2" fmla="*/ 2535381 h 2535430"/>
              <a:gd name="connsiteX0" fmla="*/ 8313 w 581893"/>
              <a:gd name="connsiteY0" fmla="*/ 0 h 2535430"/>
              <a:gd name="connsiteX1" fmla="*/ 581891 w 581893"/>
              <a:gd name="connsiteY1" fmla="*/ 1280160 h 2535430"/>
              <a:gd name="connsiteX2" fmla="*/ 0 w 581893"/>
              <a:gd name="connsiteY2" fmla="*/ 2535381 h 2535430"/>
              <a:gd name="connsiteX0" fmla="*/ 8313 w 581893"/>
              <a:gd name="connsiteY0" fmla="*/ 0 h 2535430"/>
              <a:gd name="connsiteX1" fmla="*/ 581891 w 581893"/>
              <a:gd name="connsiteY1" fmla="*/ 1280160 h 2535430"/>
              <a:gd name="connsiteX2" fmla="*/ 0 w 581893"/>
              <a:gd name="connsiteY2" fmla="*/ 2535381 h 2535430"/>
            </a:gdLst>
            <a:ahLst/>
            <a:cxnLst>
              <a:cxn ang="0">
                <a:pos x="connsiteX0" y="connsiteY0"/>
              </a:cxn>
              <a:cxn ang="0">
                <a:pos x="connsiteX1" y="connsiteY1"/>
              </a:cxn>
              <a:cxn ang="0">
                <a:pos x="connsiteX2" y="connsiteY2"/>
              </a:cxn>
            </a:cxnLst>
            <a:rect l="l" t="t" r="r" b="b"/>
            <a:pathLst>
              <a:path w="581893" h="2535430">
                <a:moveTo>
                  <a:pt x="8313" y="0"/>
                </a:moveTo>
                <a:cubicBezTo>
                  <a:pt x="10044" y="3348"/>
                  <a:pt x="583276" y="1279584"/>
                  <a:pt x="581891" y="1280160"/>
                </a:cubicBezTo>
                <a:cubicBezTo>
                  <a:pt x="580506" y="1280736"/>
                  <a:pt x="4503" y="2544502"/>
                  <a:pt x="0" y="2535381"/>
                </a:cubicBezTo>
              </a:path>
            </a:pathLst>
          </a:custGeom>
          <a:noFill/>
          <a:ln w="25400">
            <a:solidFill>
              <a:schemeClr val="tx1">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5" name="Picture 4" descr="Chart, bar chart&#10;&#10;Description automatically generated">
            <a:extLst>
              <a:ext uri="{FF2B5EF4-FFF2-40B4-BE49-F238E27FC236}">
                <a16:creationId xmlns:a16="http://schemas.microsoft.com/office/drawing/2014/main" id="{738F12BE-612A-427A-BDE3-9E1A927F46F1}"/>
              </a:ext>
            </a:extLst>
          </p:cNvPr>
          <p:cNvPicPr>
            <a:picLocks noChangeAspect="1"/>
          </p:cNvPicPr>
          <p:nvPr/>
        </p:nvPicPr>
        <p:blipFill>
          <a:blip r:embed="rId2"/>
          <a:stretch>
            <a:fillRect/>
          </a:stretch>
        </p:blipFill>
        <p:spPr>
          <a:xfrm>
            <a:off x="657225" y="1951765"/>
            <a:ext cx="5329237" cy="3330106"/>
          </a:xfrm>
          <a:prstGeom prst="rect">
            <a:avLst/>
          </a:prstGeom>
        </p:spPr>
      </p:pic>
      <p:sp>
        <p:nvSpPr>
          <p:cNvPr id="2" name="Rectangle 1">
            <a:extLst>
              <a:ext uri="{FF2B5EF4-FFF2-40B4-BE49-F238E27FC236}">
                <a16:creationId xmlns:a16="http://schemas.microsoft.com/office/drawing/2014/main" id="{828A9E7B-B89B-8D4C-98F1-9934A0CC3A63}"/>
              </a:ext>
            </a:extLst>
          </p:cNvPr>
          <p:cNvSpPr/>
          <p:nvPr/>
        </p:nvSpPr>
        <p:spPr>
          <a:xfrm>
            <a:off x="848138" y="5336387"/>
            <a:ext cx="5502930" cy="461665"/>
          </a:xfrm>
          <a:prstGeom prst="rect">
            <a:avLst/>
          </a:prstGeom>
        </p:spPr>
        <p:txBody>
          <a:bodyPr wrap="square">
            <a:spAutoFit/>
          </a:bodyPr>
          <a:lstStyle/>
          <a:p>
            <a:pPr marL="285750" indent="-285750">
              <a:buFont typeface="Courier New" panose="02070309020205020404" pitchFamily="49" charset="0"/>
              <a:buChar char="o"/>
            </a:pPr>
            <a:r>
              <a:rPr lang="en-US" altLang="zh-CN" sz="1200" dirty="0">
                <a:solidFill>
                  <a:schemeClr val="accent6">
                    <a:lumMod val="10000"/>
                  </a:schemeClr>
                </a:solidFill>
              </a:rPr>
              <a:t>Height of the bars represent the median salary</a:t>
            </a:r>
          </a:p>
          <a:p>
            <a:pPr marL="285750" indent="-285750">
              <a:buFont typeface="Courier New" panose="02070309020205020404" pitchFamily="49" charset="0"/>
              <a:buChar char="o"/>
            </a:pPr>
            <a:r>
              <a:rPr lang="en-US" altLang="zh-CN" sz="1200" dirty="0">
                <a:solidFill>
                  <a:schemeClr val="accent6">
                    <a:lumMod val="10000"/>
                  </a:schemeClr>
                </a:solidFill>
              </a:rPr>
              <a:t>Points represent the mean salary for each gender within each age group</a:t>
            </a:r>
          </a:p>
        </p:txBody>
      </p:sp>
    </p:spTree>
    <p:extLst>
      <p:ext uri="{BB962C8B-B14F-4D97-AF65-F5344CB8AC3E}">
        <p14:creationId xmlns:p14="http://schemas.microsoft.com/office/powerpoint/2010/main" val="1441067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81DC039-383F-7D48-AEE7-B2F23F07DDA8}"/>
              </a:ext>
            </a:extLst>
          </p:cNvPr>
          <p:cNvSpPr>
            <a:spLocks noGrp="1"/>
          </p:cNvSpPr>
          <p:nvPr>
            <p:ph type="body" sz="quarter" idx="14"/>
          </p:nvPr>
        </p:nvSpPr>
        <p:spPr>
          <a:xfrm>
            <a:off x="7239000" y="1268413"/>
            <a:ext cx="4114800" cy="4897437"/>
          </a:xfrm>
          <a:effectLst>
            <a:outerShdw blurRad="50800" dist="38100" dir="2700000" algn="tl" rotWithShape="0">
              <a:prstClr val="black">
                <a:alpha val="40000"/>
              </a:prstClr>
            </a:outerShdw>
          </a:effectLst>
        </p:spPr>
        <p:txBody>
          <a:bodyPr/>
          <a:lstStyle/>
          <a:p>
            <a:pPr marL="285750" indent="-285750">
              <a:buFont typeface="Wingdings" pitchFamily="2" charset="2"/>
              <a:buChar char="Ø"/>
            </a:pPr>
            <a:r>
              <a:rPr lang="en-US" altLang="zh-CN" dirty="0"/>
              <a:t>Here we use a visualization of the US states to get a better idea of the states with the highest average salaries. </a:t>
            </a:r>
            <a:endParaRPr lang="en-US" altLang="zh-CN" b="1" i="1" u="sng" dirty="0"/>
          </a:p>
          <a:p>
            <a:endParaRPr lang="en-US" altLang="zh-CN" b="1" i="1" u="sng" dirty="0"/>
          </a:p>
          <a:p>
            <a:r>
              <a:rPr lang="en-US" altLang="zh-CN" b="1" i="1" u="sng" dirty="0"/>
              <a:t>Key</a:t>
            </a:r>
            <a:r>
              <a:rPr lang="zh-CN" altLang="en-US" b="1" i="1" u="sng" dirty="0"/>
              <a:t> </a:t>
            </a:r>
            <a:r>
              <a:rPr lang="en-US" altLang="zh-CN" b="1" i="1" u="sng" dirty="0"/>
              <a:t>Takeaways</a:t>
            </a:r>
          </a:p>
          <a:p>
            <a:pPr marL="285750" indent="-285750">
              <a:buFont typeface="Courier New" panose="02070309020205020404" pitchFamily="49" charset="0"/>
              <a:buChar char="o"/>
            </a:pPr>
            <a:r>
              <a:rPr lang="en-US" dirty="0"/>
              <a:t>As we can see California, Washington and New York all had very high average salaries</a:t>
            </a:r>
          </a:p>
          <a:p>
            <a:pPr marL="285750" indent="-285750">
              <a:buFont typeface="Courier New" panose="02070309020205020404" pitchFamily="49" charset="0"/>
              <a:buChar char="o"/>
            </a:pPr>
            <a:r>
              <a:rPr lang="en-US" altLang="zh-CN" dirty="0"/>
              <a:t>This</a:t>
            </a:r>
            <a:r>
              <a:rPr lang="zh-CN" altLang="en-US" dirty="0"/>
              <a:t> </a:t>
            </a:r>
            <a:r>
              <a:rPr lang="en-US" altLang="zh-CN" dirty="0"/>
              <a:t>is</a:t>
            </a:r>
            <a:r>
              <a:rPr lang="zh-CN" altLang="en-US" dirty="0"/>
              <a:t> </a:t>
            </a:r>
            <a:r>
              <a:rPr lang="en-US" altLang="zh-CN" dirty="0"/>
              <a:t>possibly</a:t>
            </a:r>
            <a:r>
              <a:rPr lang="zh-CN" altLang="en-US" dirty="0"/>
              <a:t> </a:t>
            </a:r>
            <a:r>
              <a:rPr lang="en-US" altLang="zh-CN" dirty="0"/>
              <a:t>related</a:t>
            </a:r>
            <a:r>
              <a:rPr lang="zh-CN" altLang="en-US" dirty="0"/>
              <a:t> </a:t>
            </a:r>
            <a:r>
              <a:rPr lang="en-US" altLang="zh-CN" dirty="0"/>
              <a:t>to</a:t>
            </a:r>
            <a:r>
              <a:rPr lang="zh-CN" altLang="en-US" dirty="0"/>
              <a:t> </a:t>
            </a:r>
            <a:r>
              <a:rPr lang="en-US" altLang="zh-CN" dirty="0"/>
              <a:t>the</a:t>
            </a:r>
            <a:r>
              <a:rPr lang="zh-CN" altLang="en-US" dirty="0"/>
              <a:t> </a:t>
            </a:r>
            <a:r>
              <a:rPr lang="en-US" altLang="zh-CN" dirty="0"/>
              <a:t>allocation</a:t>
            </a:r>
            <a:r>
              <a:rPr lang="zh-CN" altLang="en-US" dirty="0"/>
              <a:t> </a:t>
            </a:r>
            <a:r>
              <a:rPr lang="en-US" altLang="zh-CN" dirty="0"/>
              <a:t>of</a:t>
            </a:r>
            <a:r>
              <a:rPr lang="zh-CN" altLang="en-US" dirty="0"/>
              <a:t> </a:t>
            </a:r>
            <a:r>
              <a:rPr lang="en-US" altLang="zh-CN" dirty="0"/>
              <a:t>higher</a:t>
            </a:r>
            <a:r>
              <a:rPr lang="zh-CN" altLang="en-US" dirty="0"/>
              <a:t> </a:t>
            </a:r>
            <a:r>
              <a:rPr lang="en-US" altLang="zh-CN" dirty="0"/>
              <a:t>paid</a:t>
            </a:r>
            <a:r>
              <a:rPr lang="zh-CN" altLang="en-US" dirty="0"/>
              <a:t> </a:t>
            </a:r>
            <a:r>
              <a:rPr lang="en-US" altLang="zh-CN" dirty="0"/>
              <a:t>industries,</a:t>
            </a:r>
            <a:r>
              <a:rPr lang="zh-CN" altLang="en-US" dirty="0"/>
              <a:t> </a:t>
            </a:r>
            <a:r>
              <a:rPr lang="en-US" altLang="zh-CN" dirty="0"/>
              <a:t>such</a:t>
            </a:r>
            <a:r>
              <a:rPr lang="zh-CN" altLang="en-US" dirty="0"/>
              <a:t> </a:t>
            </a:r>
            <a:r>
              <a:rPr lang="en-US" altLang="zh-CN" dirty="0"/>
              <a:t>as</a:t>
            </a:r>
            <a:r>
              <a:rPr lang="zh-CN" altLang="en-US" dirty="0"/>
              <a:t> </a:t>
            </a:r>
            <a:r>
              <a:rPr lang="en-US" altLang="zh-CN" dirty="0"/>
              <a:t>computing</a:t>
            </a:r>
            <a:r>
              <a:rPr lang="zh-CN" altLang="en-US" dirty="0"/>
              <a:t> </a:t>
            </a:r>
            <a:r>
              <a:rPr lang="en-US" altLang="zh-CN" dirty="0"/>
              <a:t>or</a:t>
            </a:r>
            <a:r>
              <a:rPr lang="zh-CN" altLang="en-US" dirty="0"/>
              <a:t> </a:t>
            </a:r>
            <a:r>
              <a:rPr lang="en-US" altLang="zh-CN" dirty="0"/>
              <a:t>tech</a:t>
            </a:r>
            <a:endParaRPr lang="en-US" dirty="0"/>
          </a:p>
          <a:p>
            <a:pPr marL="285750" indent="-285750">
              <a:buFont typeface="Courier New" panose="02070309020205020404" pitchFamily="49" charset="0"/>
              <a:buChar char="o"/>
            </a:pPr>
            <a:r>
              <a:rPr lang="en-US" altLang="zh-CN" dirty="0"/>
              <a:t>Individuals wanting to earn higher salaries may benefit from moving to these states.</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endParaRPr lang="en-US" dirty="0"/>
          </a:p>
        </p:txBody>
      </p:sp>
      <p:sp>
        <p:nvSpPr>
          <p:cNvPr id="4" name="Slide Number Placeholder 3">
            <a:extLst>
              <a:ext uri="{FF2B5EF4-FFF2-40B4-BE49-F238E27FC236}">
                <a16:creationId xmlns:a16="http://schemas.microsoft.com/office/drawing/2014/main" id="{7F7C29F0-B8E7-1746-B8D7-3EBBE79CD94D}"/>
              </a:ext>
            </a:extLst>
          </p:cNvPr>
          <p:cNvSpPr>
            <a:spLocks noGrp="1"/>
          </p:cNvSpPr>
          <p:nvPr>
            <p:ph type="sldNum" sz="quarter" idx="12"/>
          </p:nvPr>
        </p:nvSpPr>
        <p:spPr/>
        <p:txBody>
          <a:bodyPr/>
          <a:lstStyle/>
          <a:p>
            <a:fld id="{F97EA6E0-ACB3-C744-814F-68814E5220CF}" type="slidenum">
              <a:rPr lang="en-US" smtClean="0"/>
              <a:t>15</a:t>
            </a:fld>
            <a:endParaRPr lang="en-US"/>
          </a:p>
        </p:txBody>
      </p:sp>
      <p:sp>
        <p:nvSpPr>
          <p:cNvPr id="8" name="Title 7">
            <a:extLst>
              <a:ext uri="{FF2B5EF4-FFF2-40B4-BE49-F238E27FC236}">
                <a16:creationId xmlns:a16="http://schemas.microsoft.com/office/drawing/2014/main" id="{38A6E4CE-5362-8940-822E-9B027991FEB7}"/>
              </a:ext>
            </a:extLst>
          </p:cNvPr>
          <p:cNvSpPr>
            <a:spLocks noGrp="1"/>
          </p:cNvSpPr>
          <p:nvPr>
            <p:ph type="title"/>
          </p:nvPr>
        </p:nvSpPr>
        <p:spPr/>
        <p:txBody>
          <a:bodyPr/>
          <a:lstStyle/>
          <a:p>
            <a:r>
              <a:rPr lang="en-US" altLang="zh-CN" dirty="0"/>
              <a:t>Geography</a:t>
            </a:r>
            <a:r>
              <a:rPr lang="zh-CN" altLang="en-US" dirty="0"/>
              <a:t> </a:t>
            </a:r>
            <a:r>
              <a:rPr lang="en-US" altLang="zh-CN" dirty="0"/>
              <a:t>and</a:t>
            </a:r>
            <a:r>
              <a:rPr lang="zh-CN" altLang="en-US" dirty="0"/>
              <a:t> </a:t>
            </a:r>
            <a:r>
              <a:rPr lang="en-US" altLang="zh-CN" dirty="0"/>
              <a:t>Salary</a:t>
            </a:r>
            <a:endParaRPr lang="en-US" dirty="0"/>
          </a:p>
        </p:txBody>
      </p:sp>
      <p:sp>
        <p:nvSpPr>
          <p:cNvPr id="10" name="Text Placeholder 9">
            <a:extLst>
              <a:ext uri="{FF2B5EF4-FFF2-40B4-BE49-F238E27FC236}">
                <a16:creationId xmlns:a16="http://schemas.microsoft.com/office/drawing/2014/main" id="{30B12306-8D81-5141-9BA7-86E0638084D9}"/>
              </a:ext>
            </a:extLst>
          </p:cNvPr>
          <p:cNvSpPr>
            <a:spLocks noGrp="1"/>
          </p:cNvSpPr>
          <p:nvPr>
            <p:ph type="body" sz="quarter" idx="13"/>
          </p:nvPr>
        </p:nvSpPr>
        <p:spPr/>
        <p:txBody>
          <a:bodyPr/>
          <a:lstStyle/>
          <a:p>
            <a:r>
              <a:rPr lang="en-US" altLang="zh-CN" dirty="0"/>
              <a:t>US</a:t>
            </a:r>
            <a:r>
              <a:rPr lang="zh-CN" altLang="en-US" dirty="0"/>
              <a:t> </a:t>
            </a:r>
            <a:r>
              <a:rPr lang="en-US" altLang="zh-CN" dirty="0"/>
              <a:t>State</a:t>
            </a:r>
            <a:r>
              <a:rPr lang="zh-CN" altLang="en-US" dirty="0"/>
              <a:t> </a:t>
            </a:r>
            <a:r>
              <a:rPr lang="en-US" altLang="zh-CN" dirty="0"/>
              <a:t>Map</a:t>
            </a:r>
            <a:r>
              <a:rPr lang="zh-CN" altLang="en-US" dirty="0"/>
              <a:t> </a:t>
            </a:r>
            <a:r>
              <a:rPr lang="en-US" altLang="zh-CN" dirty="0"/>
              <a:t>color</a:t>
            </a:r>
            <a:r>
              <a:rPr lang="zh-CN" altLang="en-US" dirty="0"/>
              <a:t> </a:t>
            </a:r>
            <a:r>
              <a:rPr lang="en-US" altLang="zh-CN" dirty="0"/>
              <a:t>scaled</a:t>
            </a:r>
            <a:r>
              <a:rPr lang="zh-CN" altLang="en-US" dirty="0"/>
              <a:t> </a:t>
            </a:r>
            <a:r>
              <a:rPr lang="en-US" altLang="zh-CN" dirty="0"/>
              <a:t>by</a:t>
            </a:r>
            <a:r>
              <a:rPr lang="zh-CN" altLang="en-US" dirty="0"/>
              <a:t> </a:t>
            </a:r>
            <a:r>
              <a:rPr lang="en-US" altLang="zh-CN" dirty="0"/>
              <a:t>average</a:t>
            </a:r>
            <a:r>
              <a:rPr lang="zh-CN" altLang="en-US" dirty="0"/>
              <a:t> </a:t>
            </a:r>
            <a:r>
              <a:rPr lang="en-US" altLang="zh-CN" dirty="0"/>
              <a:t>salary</a:t>
            </a:r>
            <a:endParaRPr lang="en-US" dirty="0"/>
          </a:p>
        </p:txBody>
      </p:sp>
      <p:sp>
        <p:nvSpPr>
          <p:cNvPr id="16" name="House_Arrow">
            <a:extLst>
              <a:ext uri="{FF2B5EF4-FFF2-40B4-BE49-F238E27FC236}">
                <a16:creationId xmlns:a16="http://schemas.microsoft.com/office/drawing/2014/main" id="{5DD993A6-8C18-E149-832B-12FD42E65B8F}"/>
              </a:ext>
            </a:extLst>
          </p:cNvPr>
          <p:cNvSpPr/>
          <p:nvPr/>
        </p:nvSpPr>
        <p:spPr>
          <a:xfrm>
            <a:off x="6645930" y="2052036"/>
            <a:ext cx="298208" cy="2810893"/>
          </a:xfrm>
          <a:custGeom>
            <a:avLst/>
            <a:gdLst>
              <a:gd name="connsiteX0" fmla="*/ 8313 w 581895"/>
              <a:gd name="connsiteY0" fmla="*/ 0 h 2535381"/>
              <a:gd name="connsiteX1" fmla="*/ 581891 w 581895"/>
              <a:gd name="connsiteY1" fmla="*/ 1280160 h 2535381"/>
              <a:gd name="connsiteX2" fmla="*/ 0 w 581895"/>
              <a:gd name="connsiteY2" fmla="*/ 2535381 h 2535381"/>
              <a:gd name="connsiteX0" fmla="*/ 8313 w 780423"/>
              <a:gd name="connsiteY0" fmla="*/ 0 h 2535381"/>
              <a:gd name="connsiteX1" fmla="*/ 581891 w 780423"/>
              <a:gd name="connsiteY1" fmla="*/ 1280160 h 2535381"/>
              <a:gd name="connsiteX2" fmla="*/ 0 w 780423"/>
              <a:gd name="connsiteY2" fmla="*/ 2535381 h 2535381"/>
              <a:gd name="connsiteX0" fmla="*/ 8313 w 778965"/>
              <a:gd name="connsiteY0" fmla="*/ 0 h 2535381"/>
              <a:gd name="connsiteX1" fmla="*/ 581891 w 778965"/>
              <a:gd name="connsiteY1" fmla="*/ 1280160 h 2535381"/>
              <a:gd name="connsiteX2" fmla="*/ 0 w 778965"/>
              <a:gd name="connsiteY2" fmla="*/ 2535381 h 2535381"/>
              <a:gd name="connsiteX0" fmla="*/ 8313 w 581895"/>
              <a:gd name="connsiteY0" fmla="*/ 0 h 2535381"/>
              <a:gd name="connsiteX1" fmla="*/ 581891 w 581895"/>
              <a:gd name="connsiteY1" fmla="*/ 1280160 h 2535381"/>
              <a:gd name="connsiteX2" fmla="*/ 0 w 581895"/>
              <a:gd name="connsiteY2" fmla="*/ 2535381 h 2535381"/>
              <a:gd name="connsiteX0" fmla="*/ 8313 w 581895"/>
              <a:gd name="connsiteY0" fmla="*/ 0 h 2535430"/>
              <a:gd name="connsiteX1" fmla="*/ 581891 w 581895"/>
              <a:gd name="connsiteY1" fmla="*/ 1280160 h 2535430"/>
              <a:gd name="connsiteX2" fmla="*/ 0 w 581895"/>
              <a:gd name="connsiteY2" fmla="*/ 2535381 h 2535430"/>
              <a:gd name="connsiteX0" fmla="*/ 8313 w 581893"/>
              <a:gd name="connsiteY0" fmla="*/ 0 h 2535430"/>
              <a:gd name="connsiteX1" fmla="*/ 581891 w 581893"/>
              <a:gd name="connsiteY1" fmla="*/ 1280160 h 2535430"/>
              <a:gd name="connsiteX2" fmla="*/ 0 w 581893"/>
              <a:gd name="connsiteY2" fmla="*/ 2535381 h 2535430"/>
              <a:gd name="connsiteX0" fmla="*/ 8313 w 581893"/>
              <a:gd name="connsiteY0" fmla="*/ 0 h 2535430"/>
              <a:gd name="connsiteX1" fmla="*/ 581891 w 581893"/>
              <a:gd name="connsiteY1" fmla="*/ 1280160 h 2535430"/>
              <a:gd name="connsiteX2" fmla="*/ 0 w 581893"/>
              <a:gd name="connsiteY2" fmla="*/ 2535381 h 2535430"/>
            </a:gdLst>
            <a:ahLst/>
            <a:cxnLst>
              <a:cxn ang="0">
                <a:pos x="connsiteX0" y="connsiteY0"/>
              </a:cxn>
              <a:cxn ang="0">
                <a:pos x="connsiteX1" y="connsiteY1"/>
              </a:cxn>
              <a:cxn ang="0">
                <a:pos x="connsiteX2" y="connsiteY2"/>
              </a:cxn>
            </a:cxnLst>
            <a:rect l="l" t="t" r="r" b="b"/>
            <a:pathLst>
              <a:path w="581893" h="2535430">
                <a:moveTo>
                  <a:pt x="8313" y="0"/>
                </a:moveTo>
                <a:cubicBezTo>
                  <a:pt x="10044" y="3348"/>
                  <a:pt x="583276" y="1279584"/>
                  <a:pt x="581891" y="1280160"/>
                </a:cubicBezTo>
                <a:cubicBezTo>
                  <a:pt x="580506" y="1280736"/>
                  <a:pt x="4503" y="2544502"/>
                  <a:pt x="0" y="2535381"/>
                </a:cubicBezTo>
              </a:path>
            </a:pathLst>
          </a:custGeom>
          <a:noFill/>
          <a:ln w="25400">
            <a:solidFill>
              <a:schemeClr val="tx1">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01B15DF0-F9E7-F447-A21B-AF47916BA1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68" t="5843"/>
          <a:stretch/>
        </p:blipFill>
        <p:spPr bwMode="auto">
          <a:xfrm>
            <a:off x="634265" y="2052036"/>
            <a:ext cx="5461735" cy="32714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6B0B3E9-CF03-4347-9C72-EC1D422C7BD3}"/>
              </a:ext>
            </a:extLst>
          </p:cNvPr>
          <p:cNvSpPr/>
          <p:nvPr/>
        </p:nvSpPr>
        <p:spPr>
          <a:xfrm>
            <a:off x="502853" y="1268413"/>
            <a:ext cx="5848215" cy="4897437"/>
          </a:xfrm>
          <a:prstGeom prst="rect">
            <a:avLst/>
          </a:prstGeom>
          <a:no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1237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81DC039-383F-7D48-AEE7-B2F23F07DDA8}"/>
              </a:ext>
            </a:extLst>
          </p:cNvPr>
          <p:cNvSpPr>
            <a:spLocks noGrp="1"/>
          </p:cNvSpPr>
          <p:nvPr>
            <p:ph type="body" sz="quarter" idx="14"/>
          </p:nvPr>
        </p:nvSpPr>
        <p:spPr>
          <a:xfrm>
            <a:off x="7239000" y="1268413"/>
            <a:ext cx="4114800" cy="4897437"/>
          </a:xfrm>
          <a:effectLst>
            <a:outerShdw blurRad="50800" dist="38100" dir="2700000" algn="tl" rotWithShape="0">
              <a:prstClr val="black">
                <a:alpha val="40000"/>
              </a:prstClr>
            </a:outerShdw>
          </a:effectLst>
        </p:spPr>
        <p:txBody>
          <a:bodyPr/>
          <a:lstStyle/>
          <a:p>
            <a:pPr marL="285750" indent="-285750">
              <a:buFont typeface="Wingdings" pitchFamily="2" charset="2"/>
              <a:buChar char="Ø"/>
            </a:pPr>
            <a:r>
              <a:rPr lang="en-US" altLang="zh-CN" dirty="0"/>
              <a:t>Finally,</a:t>
            </a:r>
            <a:r>
              <a:rPr lang="zh-CN" altLang="en-US" dirty="0"/>
              <a:t> </a:t>
            </a:r>
            <a:r>
              <a:rPr lang="en-US" altLang="zh-CN" dirty="0"/>
              <a:t>we</a:t>
            </a:r>
            <a:r>
              <a:rPr lang="zh-CN" altLang="en-US" dirty="0"/>
              <a:t> </a:t>
            </a:r>
            <a:r>
              <a:rPr lang="en-US" altLang="zh-CN" dirty="0"/>
              <a:t>want</a:t>
            </a:r>
            <a:r>
              <a:rPr lang="zh-CN" altLang="en-US" dirty="0"/>
              <a:t> </a:t>
            </a:r>
            <a:r>
              <a:rPr lang="en-US" altLang="zh-CN" dirty="0"/>
              <a:t>to</a:t>
            </a:r>
            <a:r>
              <a:rPr lang="zh-CN" altLang="en-US" dirty="0"/>
              <a:t> </a:t>
            </a:r>
            <a:r>
              <a:rPr lang="en-US" altLang="zh-CN" dirty="0"/>
              <a:t>evaluate</a:t>
            </a:r>
            <a:r>
              <a:rPr lang="zh-CN" altLang="en-US" dirty="0"/>
              <a:t> </a:t>
            </a:r>
            <a:r>
              <a:rPr lang="en-US" altLang="zh-CN" dirty="0"/>
              <a:t>whether</a:t>
            </a:r>
            <a:r>
              <a:rPr lang="zh-CN" altLang="en-US" dirty="0"/>
              <a:t> </a:t>
            </a:r>
            <a:r>
              <a:rPr lang="en-US" altLang="zh-CN" dirty="0"/>
              <a:t>switch</a:t>
            </a:r>
            <a:r>
              <a:rPr lang="zh-CN" altLang="en-US" dirty="0"/>
              <a:t> </a:t>
            </a:r>
            <a:r>
              <a:rPr lang="en-US" altLang="zh-CN" dirty="0"/>
              <a:t>industry</a:t>
            </a:r>
            <a:r>
              <a:rPr lang="zh-CN" altLang="en-US" dirty="0"/>
              <a:t> </a:t>
            </a:r>
            <a:r>
              <a:rPr lang="en-US" altLang="zh-CN" dirty="0"/>
              <a:t>affect</a:t>
            </a:r>
            <a:r>
              <a:rPr lang="zh-CN" altLang="en-US" dirty="0"/>
              <a:t> </a:t>
            </a:r>
            <a:r>
              <a:rPr lang="en-US" altLang="zh-CN" dirty="0"/>
              <a:t>the</a:t>
            </a:r>
            <a:r>
              <a:rPr lang="zh-CN" altLang="en-US" dirty="0"/>
              <a:t> </a:t>
            </a:r>
            <a:r>
              <a:rPr lang="en-US" altLang="zh-CN" dirty="0"/>
              <a:t>salary</a:t>
            </a:r>
            <a:endParaRPr lang="en-US" altLang="zh-CN" b="1" i="1" u="sng" dirty="0"/>
          </a:p>
          <a:p>
            <a:endParaRPr lang="en-US" altLang="zh-CN" b="1" i="1" u="sng" dirty="0"/>
          </a:p>
          <a:p>
            <a:r>
              <a:rPr lang="en-US" altLang="zh-CN" b="1" i="1" u="sng" dirty="0"/>
              <a:t>Key</a:t>
            </a:r>
            <a:r>
              <a:rPr lang="zh-CN" altLang="en-US" b="1" i="1" u="sng" dirty="0"/>
              <a:t> </a:t>
            </a:r>
            <a:r>
              <a:rPr lang="en-US" altLang="zh-CN" b="1" i="1" u="sng" dirty="0"/>
              <a:t>Takeaways</a:t>
            </a:r>
          </a:p>
          <a:p>
            <a:pPr marL="285750" indent="-285750">
              <a:buFont typeface="Courier New" panose="02070309020205020404" pitchFamily="49" charset="0"/>
              <a:buChar char="o"/>
            </a:pPr>
            <a:r>
              <a:rPr lang="en-GB" dirty="0"/>
              <a:t>The greater the amount of experience the greater salary difference between those who switch and those who don’t</a:t>
            </a:r>
          </a:p>
          <a:p>
            <a:pPr marL="285750" indent="-285750">
              <a:buFont typeface="Courier New" panose="02070309020205020404" pitchFamily="49" charset="0"/>
              <a:buChar char="o"/>
            </a:pPr>
            <a:r>
              <a:rPr lang="en-GB" dirty="0"/>
              <a:t>The percentage increase in salary with increasing professional experience is proportional</a:t>
            </a:r>
          </a:p>
          <a:p>
            <a:pPr marL="285750" indent="-285750">
              <a:buFont typeface="Courier New" panose="02070309020205020404" pitchFamily="49" charset="0"/>
              <a:buChar char="o"/>
            </a:pPr>
            <a:r>
              <a:rPr lang="en-GB" dirty="0"/>
              <a:t>The outliers for the data were predominantly those who switched industry</a:t>
            </a:r>
            <a:endParaRPr lang="en-US" dirty="0"/>
          </a:p>
          <a:p>
            <a:pPr marL="285750" indent="-285750">
              <a:buFont typeface="Courier New" panose="02070309020205020404" pitchFamily="49" charset="0"/>
              <a:buChar char="o"/>
            </a:pPr>
            <a:endParaRPr lang="en-US" dirty="0"/>
          </a:p>
        </p:txBody>
      </p:sp>
      <p:sp>
        <p:nvSpPr>
          <p:cNvPr id="4" name="Slide Number Placeholder 3">
            <a:extLst>
              <a:ext uri="{FF2B5EF4-FFF2-40B4-BE49-F238E27FC236}">
                <a16:creationId xmlns:a16="http://schemas.microsoft.com/office/drawing/2014/main" id="{7F7C29F0-B8E7-1746-B8D7-3EBBE79CD94D}"/>
              </a:ext>
            </a:extLst>
          </p:cNvPr>
          <p:cNvSpPr>
            <a:spLocks noGrp="1"/>
          </p:cNvSpPr>
          <p:nvPr>
            <p:ph type="sldNum" sz="quarter" idx="12"/>
          </p:nvPr>
        </p:nvSpPr>
        <p:spPr/>
        <p:txBody>
          <a:bodyPr/>
          <a:lstStyle/>
          <a:p>
            <a:fld id="{F97EA6E0-ACB3-C744-814F-68814E5220CF}" type="slidenum">
              <a:rPr lang="en-US" smtClean="0"/>
              <a:t>16</a:t>
            </a:fld>
            <a:endParaRPr lang="en-US"/>
          </a:p>
        </p:txBody>
      </p:sp>
      <p:sp>
        <p:nvSpPr>
          <p:cNvPr id="8" name="Title 7">
            <a:extLst>
              <a:ext uri="{FF2B5EF4-FFF2-40B4-BE49-F238E27FC236}">
                <a16:creationId xmlns:a16="http://schemas.microsoft.com/office/drawing/2014/main" id="{38A6E4CE-5362-8940-822E-9B027991FEB7}"/>
              </a:ext>
            </a:extLst>
          </p:cNvPr>
          <p:cNvSpPr>
            <a:spLocks noGrp="1"/>
          </p:cNvSpPr>
          <p:nvPr>
            <p:ph type="title"/>
          </p:nvPr>
        </p:nvSpPr>
        <p:spPr/>
        <p:txBody>
          <a:bodyPr/>
          <a:lstStyle/>
          <a:p>
            <a:r>
              <a:rPr lang="en-US" altLang="zh-CN" dirty="0"/>
              <a:t>Switching</a:t>
            </a:r>
            <a:r>
              <a:rPr lang="zh-CN" altLang="en-US" dirty="0"/>
              <a:t> </a:t>
            </a:r>
            <a:r>
              <a:rPr lang="en-US" altLang="zh-CN" dirty="0"/>
              <a:t>Industry</a:t>
            </a:r>
            <a:r>
              <a:rPr lang="zh-CN" altLang="en-US" dirty="0"/>
              <a:t> </a:t>
            </a:r>
            <a:r>
              <a:rPr lang="en-US" altLang="zh-CN" dirty="0"/>
              <a:t>and</a:t>
            </a:r>
            <a:r>
              <a:rPr lang="zh-CN" altLang="en-US" dirty="0"/>
              <a:t> </a:t>
            </a:r>
            <a:r>
              <a:rPr lang="en-US" altLang="zh-CN" dirty="0"/>
              <a:t>Salary</a:t>
            </a:r>
            <a:endParaRPr lang="en-US" dirty="0"/>
          </a:p>
        </p:txBody>
      </p:sp>
      <p:sp>
        <p:nvSpPr>
          <p:cNvPr id="10" name="Text Placeholder 9">
            <a:extLst>
              <a:ext uri="{FF2B5EF4-FFF2-40B4-BE49-F238E27FC236}">
                <a16:creationId xmlns:a16="http://schemas.microsoft.com/office/drawing/2014/main" id="{30B12306-8D81-5141-9BA7-86E0638084D9}"/>
              </a:ext>
            </a:extLst>
          </p:cNvPr>
          <p:cNvSpPr>
            <a:spLocks noGrp="1"/>
          </p:cNvSpPr>
          <p:nvPr>
            <p:ph type="body" sz="quarter" idx="13"/>
          </p:nvPr>
        </p:nvSpPr>
        <p:spPr/>
        <p:txBody>
          <a:bodyPr/>
          <a:lstStyle/>
          <a:p>
            <a:r>
              <a:rPr lang="en-US" altLang="zh-CN" dirty="0"/>
              <a:t>Bar</a:t>
            </a:r>
            <a:r>
              <a:rPr lang="zh-CN" altLang="en-US" dirty="0"/>
              <a:t> </a:t>
            </a:r>
            <a:r>
              <a:rPr lang="en-US" altLang="zh-CN" dirty="0"/>
              <a:t>chart</a:t>
            </a:r>
            <a:r>
              <a:rPr lang="zh-CN" altLang="en-US" dirty="0"/>
              <a:t> </a:t>
            </a:r>
            <a:r>
              <a:rPr lang="en-US" altLang="zh-CN" dirty="0"/>
              <a:t>for</a:t>
            </a:r>
            <a:r>
              <a:rPr lang="zh-CN" altLang="en-US" dirty="0"/>
              <a:t> </a:t>
            </a:r>
            <a:r>
              <a:rPr lang="en-US" altLang="zh-CN" dirty="0"/>
              <a:t>mean</a:t>
            </a:r>
            <a:r>
              <a:rPr lang="zh-CN" altLang="en-US" dirty="0"/>
              <a:t> </a:t>
            </a:r>
            <a:r>
              <a:rPr lang="en-US" altLang="zh-CN" dirty="0"/>
              <a:t>and</a:t>
            </a:r>
            <a:r>
              <a:rPr lang="zh-CN" altLang="en-US" dirty="0"/>
              <a:t> </a:t>
            </a:r>
            <a:r>
              <a:rPr lang="en-US" altLang="zh-CN" dirty="0"/>
              <a:t>median</a:t>
            </a:r>
            <a:r>
              <a:rPr lang="zh-CN" altLang="en-US" dirty="0"/>
              <a:t> </a:t>
            </a:r>
            <a:r>
              <a:rPr lang="en-US" altLang="zh-CN" dirty="0"/>
              <a:t>salary</a:t>
            </a:r>
            <a:r>
              <a:rPr lang="zh-CN" altLang="en-US" dirty="0"/>
              <a:t> </a:t>
            </a:r>
            <a:r>
              <a:rPr lang="en-US" altLang="zh-CN" dirty="0"/>
              <a:t>if</a:t>
            </a:r>
            <a:r>
              <a:rPr lang="zh-CN" altLang="en-US" dirty="0"/>
              <a:t> </a:t>
            </a:r>
            <a:r>
              <a:rPr lang="en-US" altLang="zh-CN" dirty="0"/>
              <a:t>switching</a:t>
            </a:r>
            <a:r>
              <a:rPr lang="zh-CN" altLang="en-US" dirty="0"/>
              <a:t> </a:t>
            </a:r>
            <a:r>
              <a:rPr lang="en-US" altLang="zh-CN" dirty="0"/>
              <a:t>industry</a:t>
            </a:r>
            <a:r>
              <a:rPr lang="zh-CN" altLang="en-US" dirty="0"/>
              <a:t>   </a:t>
            </a:r>
            <a:endParaRPr lang="en-US" dirty="0"/>
          </a:p>
        </p:txBody>
      </p:sp>
      <p:sp>
        <p:nvSpPr>
          <p:cNvPr id="16" name="House_Arrow">
            <a:extLst>
              <a:ext uri="{FF2B5EF4-FFF2-40B4-BE49-F238E27FC236}">
                <a16:creationId xmlns:a16="http://schemas.microsoft.com/office/drawing/2014/main" id="{5DD993A6-8C18-E149-832B-12FD42E65B8F}"/>
              </a:ext>
            </a:extLst>
          </p:cNvPr>
          <p:cNvSpPr/>
          <p:nvPr/>
        </p:nvSpPr>
        <p:spPr>
          <a:xfrm>
            <a:off x="6645930" y="2052036"/>
            <a:ext cx="298208" cy="2810893"/>
          </a:xfrm>
          <a:custGeom>
            <a:avLst/>
            <a:gdLst>
              <a:gd name="connsiteX0" fmla="*/ 8313 w 581895"/>
              <a:gd name="connsiteY0" fmla="*/ 0 h 2535381"/>
              <a:gd name="connsiteX1" fmla="*/ 581891 w 581895"/>
              <a:gd name="connsiteY1" fmla="*/ 1280160 h 2535381"/>
              <a:gd name="connsiteX2" fmla="*/ 0 w 581895"/>
              <a:gd name="connsiteY2" fmla="*/ 2535381 h 2535381"/>
              <a:gd name="connsiteX0" fmla="*/ 8313 w 780423"/>
              <a:gd name="connsiteY0" fmla="*/ 0 h 2535381"/>
              <a:gd name="connsiteX1" fmla="*/ 581891 w 780423"/>
              <a:gd name="connsiteY1" fmla="*/ 1280160 h 2535381"/>
              <a:gd name="connsiteX2" fmla="*/ 0 w 780423"/>
              <a:gd name="connsiteY2" fmla="*/ 2535381 h 2535381"/>
              <a:gd name="connsiteX0" fmla="*/ 8313 w 778965"/>
              <a:gd name="connsiteY0" fmla="*/ 0 h 2535381"/>
              <a:gd name="connsiteX1" fmla="*/ 581891 w 778965"/>
              <a:gd name="connsiteY1" fmla="*/ 1280160 h 2535381"/>
              <a:gd name="connsiteX2" fmla="*/ 0 w 778965"/>
              <a:gd name="connsiteY2" fmla="*/ 2535381 h 2535381"/>
              <a:gd name="connsiteX0" fmla="*/ 8313 w 581895"/>
              <a:gd name="connsiteY0" fmla="*/ 0 h 2535381"/>
              <a:gd name="connsiteX1" fmla="*/ 581891 w 581895"/>
              <a:gd name="connsiteY1" fmla="*/ 1280160 h 2535381"/>
              <a:gd name="connsiteX2" fmla="*/ 0 w 581895"/>
              <a:gd name="connsiteY2" fmla="*/ 2535381 h 2535381"/>
              <a:gd name="connsiteX0" fmla="*/ 8313 w 581895"/>
              <a:gd name="connsiteY0" fmla="*/ 0 h 2535430"/>
              <a:gd name="connsiteX1" fmla="*/ 581891 w 581895"/>
              <a:gd name="connsiteY1" fmla="*/ 1280160 h 2535430"/>
              <a:gd name="connsiteX2" fmla="*/ 0 w 581895"/>
              <a:gd name="connsiteY2" fmla="*/ 2535381 h 2535430"/>
              <a:gd name="connsiteX0" fmla="*/ 8313 w 581893"/>
              <a:gd name="connsiteY0" fmla="*/ 0 h 2535430"/>
              <a:gd name="connsiteX1" fmla="*/ 581891 w 581893"/>
              <a:gd name="connsiteY1" fmla="*/ 1280160 h 2535430"/>
              <a:gd name="connsiteX2" fmla="*/ 0 w 581893"/>
              <a:gd name="connsiteY2" fmla="*/ 2535381 h 2535430"/>
              <a:gd name="connsiteX0" fmla="*/ 8313 w 581893"/>
              <a:gd name="connsiteY0" fmla="*/ 0 h 2535430"/>
              <a:gd name="connsiteX1" fmla="*/ 581891 w 581893"/>
              <a:gd name="connsiteY1" fmla="*/ 1280160 h 2535430"/>
              <a:gd name="connsiteX2" fmla="*/ 0 w 581893"/>
              <a:gd name="connsiteY2" fmla="*/ 2535381 h 2535430"/>
            </a:gdLst>
            <a:ahLst/>
            <a:cxnLst>
              <a:cxn ang="0">
                <a:pos x="connsiteX0" y="connsiteY0"/>
              </a:cxn>
              <a:cxn ang="0">
                <a:pos x="connsiteX1" y="connsiteY1"/>
              </a:cxn>
              <a:cxn ang="0">
                <a:pos x="connsiteX2" y="connsiteY2"/>
              </a:cxn>
            </a:cxnLst>
            <a:rect l="l" t="t" r="r" b="b"/>
            <a:pathLst>
              <a:path w="581893" h="2535430">
                <a:moveTo>
                  <a:pt x="8313" y="0"/>
                </a:moveTo>
                <a:cubicBezTo>
                  <a:pt x="10044" y="3348"/>
                  <a:pt x="583276" y="1279584"/>
                  <a:pt x="581891" y="1280160"/>
                </a:cubicBezTo>
                <a:cubicBezTo>
                  <a:pt x="580506" y="1280736"/>
                  <a:pt x="4503" y="2544502"/>
                  <a:pt x="0" y="2535381"/>
                </a:cubicBezTo>
              </a:path>
            </a:pathLst>
          </a:custGeom>
          <a:noFill/>
          <a:ln w="25400">
            <a:solidFill>
              <a:schemeClr val="tx1">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 name="Picture 2" descr="Chart, bar chart&#10;&#10;Description automatically generated">
            <a:extLst>
              <a:ext uri="{FF2B5EF4-FFF2-40B4-BE49-F238E27FC236}">
                <a16:creationId xmlns:a16="http://schemas.microsoft.com/office/drawing/2014/main" id="{CD9E56F7-889A-8542-A116-01307143913A}"/>
              </a:ext>
            </a:extLst>
          </p:cNvPr>
          <p:cNvPicPr>
            <a:picLocks noChangeAspect="1"/>
          </p:cNvPicPr>
          <p:nvPr/>
        </p:nvPicPr>
        <p:blipFill>
          <a:blip r:embed="rId2"/>
          <a:stretch>
            <a:fillRect/>
          </a:stretch>
        </p:blipFill>
        <p:spPr>
          <a:xfrm>
            <a:off x="1210436" y="1399755"/>
            <a:ext cx="4740027" cy="3160018"/>
          </a:xfrm>
          <a:prstGeom prst="rect">
            <a:avLst/>
          </a:prstGeom>
        </p:spPr>
      </p:pic>
      <p:sp>
        <p:nvSpPr>
          <p:cNvPr id="12" name="Rectangle 11">
            <a:extLst>
              <a:ext uri="{FF2B5EF4-FFF2-40B4-BE49-F238E27FC236}">
                <a16:creationId xmlns:a16="http://schemas.microsoft.com/office/drawing/2014/main" id="{B07F9FB0-7643-E44A-B6C8-D0BE2D748D99}"/>
              </a:ext>
            </a:extLst>
          </p:cNvPr>
          <p:cNvSpPr/>
          <p:nvPr/>
        </p:nvSpPr>
        <p:spPr>
          <a:xfrm>
            <a:off x="502853" y="1268413"/>
            <a:ext cx="5848215" cy="4897437"/>
          </a:xfrm>
          <a:prstGeom prst="rect">
            <a:avLst/>
          </a:prstGeom>
          <a:no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A4B9B9-C69C-C140-9BB4-9F65AF249330}"/>
              </a:ext>
            </a:extLst>
          </p:cNvPr>
          <p:cNvPicPr>
            <a:picLocks noChangeAspect="1"/>
          </p:cNvPicPr>
          <p:nvPr/>
        </p:nvPicPr>
        <p:blipFill>
          <a:blip r:embed="rId3"/>
          <a:stretch>
            <a:fillRect/>
          </a:stretch>
        </p:blipFill>
        <p:spPr>
          <a:xfrm>
            <a:off x="748640" y="4559773"/>
            <a:ext cx="5356638" cy="1365565"/>
          </a:xfrm>
          <a:prstGeom prst="rect">
            <a:avLst/>
          </a:prstGeom>
        </p:spPr>
      </p:pic>
    </p:spTree>
    <p:extLst>
      <p:ext uri="{BB962C8B-B14F-4D97-AF65-F5344CB8AC3E}">
        <p14:creationId xmlns:p14="http://schemas.microsoft.com/office/powerpoint/2010/main" val="2145802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2F2ED2-709A-E645-B4E2-1BAF989BFF2D}"/>
              </a:ext>
            </a:extLst>
          </p:cNvPr>
          <p:cNvSpPr>
            <a:spLocks noGrp="1"/>
          </p:cNvSpPr>
          <p:nvPr>
            <p:ph type="body" sz="quarter" idx="11"/>
          </p:nvPr>
        </p:nvSpPr>
        <p:spPr/>
        <p:txBody>
          <a:bodyPr/>
          <a:lstStyle/>
          <a:p>
            <a:r>
              <a:rPr lang="en-US" altLang="zh-CN" dirty="0"/>
              <a:t>Regression</a:t>
            </a:r>
            <a:r>
              <a:rPr lang="zh-CN" altLang="en-US" dirty="0"/>
              <a:t> </a:t>
            </a:r>
            <a:r>
              <a:rPr lang="en-US" altLang="zh-CN" dirty="0"/>
              <a:t>Modelling</a:t>
            </a:r>
            <a:endParaRPr lang="en-US" dirty="0"/>
          </a:p>
        </p:txBody>
      </p:sp>
      <p:sp>
        <p:nvSpPr>
          <p:cNvPr id="3" name="Text Placeholder 2">
            <a:extLst>
              <a:ext uri="{FF2B5EF4-FFF2-40B4-BE49-F238E27FC236}">
                <a16:creationId xmlns:a16="http://schemas.microsoft.com/office/drawing/2014/main" id="{63C3A40C-DA01-F847-B38C-359C3AAFFD52}"/>
              </a:ext>
            </a:extLst>
          </p:cNvPr>
          <p:cNvSpPr>
            <a:spLocks noGrp="1"/>
          </p:cNvSpPr>
          <p:nvPr>
            <p:ph type="body" sz="quarter" idx="12"/>
          </p:nvPr>
        </p:nvSpPr>
        <p:spPr/>
        <p:txBody>
          <a:bodyPr/>
          <a:lstStyle/>
          <a:p>
            <a:r>
              <a:rPr lang="en-US" altLang="zh-CN" dirty="0"/>
              <a:t>&gt;&gt;&gt;</a:t>
            </a:r>
            <a:r>
              <a:rPr lang="zh-CN" altLang="en-US" dirty="0"/>
              <a:t> </a:t>
            </a:r>
            <a:r>
              <a:rPr lang="en-US" altLang="zh-CN" dirty="0"/>
              <a:t>Step</a:t>
            </a:r>
            <a:r>
              <a:rPr lang="zh-CN" altLang="en-US" dirty="0"/>
              <a:t> </a:t>
            </a:r>
            <a:r>
              <a:rPr lang="en-US" altLang="zh-CN" dirty="0"/>
              <a:t>4</a:t>
            </a:r>
            <a:endParaRPr lang="en-US" dirty="0"/>
          </a:p>
        </p:txBody>
      </p:sp>
    </p:spTree>
    <p:extLst>
      <p:ext uri="{BB962C8B-B14F-4D97-AF65-F5344CB8AC3E}">
        <p14:creationId xmlns:p14="http://schemas.microsoft.com/office/powerpoint/2010/main" val="39086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a:p>
        </p:txBody>
      </p:sp>
      <p:sp>
        <p:nvSpPr>
          <p:cNvPr id="3" name="Slide Number Placeholder 2"/>
          <p:cNvSpPr>
            <a:spLocks noGrp="1"/>
          </p:cNvSpPr>
          <p:nvPr>
            <p:ph type="sldNum" sz="quarter" idx="12"/>
          </p:nvPr>
        </p:nvSpPr>
        <p:spPr/>
        <p:txBody>
          <a:bodyPr/>
          <a:lstStyle/>
          <a:p>
            <a:fld id="{F97EA6E0-ACB3-C744-814F-68814E5220CF}" type="slidenum">
              <a:rPr lang="en-US" smtClean="0"/>
              <a:t>18</a:t>
            </a:fld>
            <a:endParaRPr lang="en-US"/>
          </a:p>
        </p:txBody>
      </p:sp>
      <p:sp>
        <p:nvSpPr>
          <p:cNvPr id="7" name="Title 6"/>
          <p:cNvSpPr>
            <a:spLocks noGrp="1"/>
          </p:cNvSpPr>
          <p:nvPr>
            <p:ph type="title"/>
          </p:nvPr>
        </p:nvSpPr>
        <p:spPr/>
        <p:txBody>
          <a:bodyPr/>
          <a:lstStyle/>
          <a:p>
            <a:r>
              <a:rPr lang="en-US" altLang="zh-CN" dirty="0"/>
              <a:t>Regression Model Summary</a:t>
            </a:r>
            <a:endParaRPr lang="en-GB" dirty="0"/>
          </a:p>
        </p:txBody>
      </p:sp>
      <p:sp>
        <p:nvSpPr>
          <p:cNvPr id="10" name="Text Placeholder 9"/>
          <p:cNvSpPr>
            <a:spLocks noGrp="1"/>
          </p:cNvSpPr>
          <p:nvPr>
            <p:ph type="body" sz="quarter" idx="13"/>
          </p:nvPr>
        </p:nvSpPr>
        <p:spPr/>
        <p:txBody>
          <a:bodyPr/>
          <a:lstStyle/>
          <a:p>
            <a:endParaRPr lang="en-GB" dirty="0"/>
          </a:p>
        </p:txBody>
      </p:sp>
      <p:sp>
        <p:nvSpPr>
          <p:cNvPr id="9" name="Text Placeholder 8"/>
          <p:cNvSpPr>
            <a:spLocks noGrp="1"/>
          </p:cNvSpPr>
          <p:nvPr>
            <p:ph type="body" sz="quarter" idx="14"/>
          </p:nvPr>
        </p:nvSpPr>
        <p:spPr/>
        <p:txBody>
          <a:bodyPr>
            <a:normAutofit lnSpcReduction="10000"/>
          </a:bodyPr>
          <a:lstStyle/>
          <a:p>
            <a:pPr marL="0" indent="0">
              <a:buNone/>
            </a:pPr>
            <a:r>
              <a:rPr lang="en-US" dirty="0"/>
              <a:t>The variables that had a significant impact on salary were experience in a specific field, industry type (data related jobs, etc.), race, and population of the state in which the respondent lives in. By taking these into account, we created a model with an adjusted r-squared of circa 42%. This means that the variables imputed in the model explains 42% the proportion of variability in annual salaries of the respondents.</a:t>
            </a:r>
          </a:p>
          <a:p>
            <a:r>
              <a:rPr lang="en-US" dirty="0"/>
              <a:t>Experience in a specific field explains more variance of salaries than the variables of age and the years of professional experience in total.</a:t>
            </a:r>
          </a:p>
          <a:p>
            <a:r>
              <a:rPr lang="en-US" dirty="0"/>
              <a:t>Data related jobs are averagely paid higher by $5046 than other jobs, scientists are paid higher by $8820.476 and data scientists are paid higher by approximately </a:t>
            </a:r>
            <a:r>
              <a:rPr lang="en-US" i="1" dirty="0"/>
              <a:t>$31300</a:t>
            </a:r>
            <a:r>
              <a:rPr lang="en-US" dirty="0"/>
              <a:t> in the survey. However, doing a database related job has an average annual salary of $12360 lower than average. Engineers on average earn $22182 more per year and managers earn $7987 more than average. Finally, doing a research job has no significant positive effects on salary.</a:t>
            </a:r>
          </a:p>
          <a:p>
            <a:r>
              <a:rPr lang="en-US" dirty="0"/>
              <a:t>Races do have influences on salaries </a:t>
            </a:r>
            <a:r>
              <a:rPr lang="en-US" i="1" dirty="0"/>
              <a:t>in the survey</a:t>
            </a:r>
            <a:r>
              <a:rPr lang="en-US" dirty="0"/>
              <a:t>. Asians (4.54% of the respondents) earn the most and white people (84.68%) earn the lowest on average. That may be caused by the bias of sampling.</a:t>
            </a:r>
          </a:p>
          <a:p>
            <a:r>
              <a:rPr lang="en-US" dirty="0"/>
              <a:t>Population of the state has positive effects on average salary. People in a state with 1 million more people averagely earn $383 more.</a:t>
            </a:r>
          </a:p>
          <a:p>
            <a:pPr marL="0" indent="0">
              <a:buNone/>
            </a:pPr>
            <a:r>
              <a:rPr lang="en-US" dirty="0"/>
              <a:t>As we added variables to our model, the RMSE and the R-squared improved in both out train and test data. The performance of final model RMSE on train data: 28801. RMSE on test data: 28398. The fact that these numbers are not too different gives us confidence that we did not overfit our data but still space to improve. Furthermore, the R Squared on train data is 42.30% and the R Squared on the test is data 44.23%, which is also not a large difference. It makes sense that our train data R Squared is lower, as it was run on a smaller sample.</a:t>
            </a:r>
          </a:p>
          <a:p>
            <a:pPr marL="0" indent="0">
              <a:buNone/>
            </a:pPr>
            <a:endParaRPr lang="en-GB" dirty="0"/>
          </a:p>
          <a:p>
            <a:pPr marL="0" indent="0">
              <a:buNone/>
            </a:pPr>
            <a:endParaRPr lang="en-GB" dirty="0"/>
          </a:p>
          <a:p>
            <a:endParaRPr lang="en-GB" dirty="0"/>
          </a:p>
        </p:txBody>
      </p:sp>
    </p:spTree>
    <p:extLst>
      <p:ext uri="{BB962C8B-B14F-4D97-AF65-F5344CB8AC3E}">
        <p14:creationId xmlns:p14="http://schemas.microsoft.com/office/powerpoint/2010/main" val="1953013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a:p>
        </p:txBody>
      </p:sp>
      <p:sp>
        <p:nvSpPr>
          <p:cNvPr id="3" name="Slide Number Placeholder 2"/>
          <p:cNvSpPr>
            <a:spLocks noGrp="1"/>
          </p:cNvSpPr>
          <p:nvPr>
            <p:ph type="sldNum" sz="quarter" idx="12"/>
          </p:nvPr>
        </p:nvSpPr>
        <p:spPr/>
        <p:txBody>
          <a:bodyPr/>
          <a:lstStyle/>
          <a:p>
            <a:fld id="{F97EA6E0-ACB3-C744-814F-68814E5220CF}" type="slidenum">
              <a:rPr lang="en-US" smtClean="0"/>
              <a:t>19</a:t>
            </a:fld>
            <a:endParaRPr lang="en-US"/>
          </a:p>
        </p:txBody>
      </p:sp>
      <p:sp>
        <p:nvSpPr>
          <p:cNvPr id="7" name="Title 6"/>
          <p:cNvSpPr>
            <a:spLocks noGrp="1"/>
          </p:cNvSpPr>
          <p:nvPr>
            <p:ph type="title"/>
          </p:nvPr>
        </p:nvSpPr>
        <p:spPr/>
        <p:txBody>
          <a:bodyPr/>
          <a:lstStyle/>
          <a:p>
            <a:r>
              <a:rPr lang="en-US" altLang="zh-CN" dirty="0"/>
              <a:t>Summary</a:t>
            </a:r>
            <a:endParaRPr lang="en-GB" dirty="0"/>
          </a:p>
        </p:txBody>
      </p:sp>
      <p:sp>
        <p:nvSpPr>
          <p:cNvPr id="10" name="Text Placeholder 9"/>
          <p:cNvSpPr>
            <a:spLocks noGrp="1"/>
          </p:cNvSpPr>
          <p:nvPr>
            <p:ph type="body" sz="quarter" idx="13"/>
          </p:nvPr>
        </p:nvSpPr>
        <p:spPr/>
        <p:txBody>
          <a:bodyPr/>
          <a:lstStyle/>
          <a:p>
            <a:endParaRPr lang="en-GB" dirty="0"/>
          </a:p>
        </p:txBody>
      </p:sp>
      <p:sp>
        <p:nvSpPr>
          <p:cNvPr id="9" name="Text Placeholder 8"/>
          <p:cNvSpPr>
            <a:spLocks noGrp="1"/>
          </p:cNvSpPr>
          <p:nvPr>
            <p:ph type="body" sz="quarter" idx="14"/>
          </p:nvPr>
        </p:nvSpPr>
        <p:spPr/>
        <p:txBody>
          <a:bodyPr>
            <a:normAutofit fontScale="92500" lnSpcReduction="20000"/>
          </a:bodyPr>
          <a:lstStyle/>
          <a:p>
            <a:r>
              <a:rPr lang="en-GB" b="1" dirty="0"/>
              <a:t>Gender and Salary</a:t>
            </a:r>
          </a:p>
          <a:p>
            <a:pPr lvl="1">
              <a:buFont typeface="Arial" panose="020B0604020202020204" pitchFamily="34" charset="0"/>
              <a:buChar char="•"/>
            </a:pPr>
            <a:r>
              <a:rPr lang="zh-CN" altLang="en-US" sz="1600" dirty="0"/>
              <a:t>  </a:t>
            </a:r>
            <a:r>
              <a:rPr lang="en-GB" sz="1600" dirty="0"/>
              <a:t>Overall, there is a statistically significant salary gap between men and woman in the dataset</a:t>
            </a:r>
          </a:p>
          <a:p>
            <a:pPr lvl="1">
              <a:buFont typeface="Arial" panose="020B0604020202020204" pitchFamily="34" charset="0"/>
              <a:buChar char="•"/>
            </a:pPr>
            <a:r>
              <a:rPr lang="en-US" sz="1600" dirty="0"/>
              <a:t>  The largest gap is seen in the Law industry, which has on average a $40,000 difference in salary between men and woman. </a:t>
            </a:r>
          </a:p>
          <a:p>
            <a:pPr lvl="1">
              <a:buFont typeface="Arial" panose="020B0604020202020204" pitchFamily="34" charset="0"/>
              <a:buChar char="•"/>
            </a:pPr>
            <a:r>
              <a:rPr lang="en-US" sz="1600" dirty="0"/>
              <a:t>  In comparison, in the Leisure, Sport &amp; Tourism, Education, and Agriculture or Forestry industries the gender gap switches, as woman have higher average salaries in the fields.</a:t>
            </a:r>
            <a:r>
              <a:rPr lang="zh-CN" altLang="en-US" sz="1600" dirty="0"/>
              <a:t>  </a:t>
            </a:r>
            <a:r>
              <a:rPr lang="en-US" altLang="zh-CN" sz="1600" dirty="0"/>
              <a:t>F</a:t>
            </a:r>
            <a:r>
              <a:rPr lang="en-GB" sz="1600" dirty="0"/>
              <a:t>or both men and women Law is the industry with the highest salary levels</a:t>
            </a:r>
          </a:p>
          <a:p>
            <a:r>
              <a:rPr lang="en-GB" b="1" dirty="0"/>
              <a:t>Gender and </a:t>
            </a:r>
            <a:r>
              <a:rPr lang="en-US" altLang="zh-CN" b="1" dirty="0"/>
              <a:t>Industry</a:t>
            </a:r>
          </a:p>
          <a:p>
            <a:pPr lvl="1">
              <a:buFont typeface="Arial" panose="020B0604020202020204" pitchFamily="34" charset="0"/>
              <a:buChar char="•"/>
            </a:pPr>
            <a:r>
              <a:rPr lang="en-US" altLang="zh-CN" sz="1600" dirty="0"/>
              <a:t>  The proportion of male within computing or tech is significantly higher than that within other industries</a:t>
            </a:r>
          </a:p>
          <a:p>
            <a:pPr lvl="1">
              <a:buFont typeface="Arial" panose="020B0604020202020204" pitchFamily="34" charset="0"/>
              <a:buChar char="•"/>
            </a:pPr>
            <a:r>
              <a:rPr lang="en-US" altLang="zh-CN" sz="1600" dirty="0"/>
              <a:t>  The proportion of woman within social work and recruitment or HR is significantly higher than that within other industries</a:t>
            </a:r>
            <a:endParaRPr lang="en-GB" sz="1600" dirty="0"/>
          </a:p>
          <a:p>
            <a:r>
              <a:rPr lang="en-US" altLang="zh-CN" b="1" dirty="0"/>
              <a:t>Education</a:t>
            </a:r>
            <a:r>
              <a:rPr lang="zh-CN" altLang="en-US" b="1" dirty="0"/>
              <a:t> </a:t>
            </a:r>
            <a:r>
              <a:rPr lang="en-GB" b="1" dirty="0"/>
              <a:t>and </a:t>
            </a:r>
            <a:r>
              <a:rPr lang="en-US" altLang="zh-CN" b="1" dirty="0"/>
              <a:t>Industry</a:t>
            </a:r>
            <a:endParaRPr lang="en-GB" b="1" dirty="0"/>
          </a:p>
          <a:p>
            <a:pPr lvl="1">
              <a:buFont typeface="Arial" panose="020B0604020202020204" pitchFamily="34" charset="0"/>
              <a:buChar char="•"/>
            </a:pPr>
            <a:r>
              <a:rPr lang="zh-CN" altLang="en-US" sz="1600" dirty="0"/>
              <a:t>  </a:t>
            </a:r>
            <a:r>
              <a:rPr lang="en-US" altLang="zh-CN" sz="1600" dirty="0"/>
              <a:t>I</a:t>
            </a:r>
            <a:r>
              <a:rPr lang="en-GB" sz="1600" dirty="0" err="1"/>
              <a:t>ndividuals</a:t>
            </a:r>
            <a:r>
              <a:rPr lang="en-GB" sz="1600" dirty="0"/>
              <a:t> working in law have the highest education levels</a:t>
            </a:r>
          </a:p>
          <a:p>
            <a:pPr lvl="1">
              <a:buFont typeface="Arial" panose="020B0604020202020204" pitchFamily="34" charset="0"/>
              <a:buChar char="•"/>
            </a:pPr>
            <a:r>
              <a:rPr lang="zh-CN" altLang="en-US" sz="1600" dirty="0"/>
              <a:t>  </a:t>
            </a:r>
            <a:r>
              <a:rPr lang="en-US" altLang="zh-CN" sz="1600" dirty="0"/>
              <a:t>A</a:t>
            </a:r>
            <a:r>
              <a:rPr lang="en-GB" altLang="zh-CN" sz="1600" dirty="0"/>
              <a:t>s education levels increase, the salary gap gets lower</a:t>
            </a:r>
            <a:r>
              <a:rPr lang="en-US" altLang="zh-CN" sz="1600" dirty="0"/>
              <a:t>,</a:t>
            </a:r>
            <a:r>
              <a:rPr lang="zh-CN" altLang="en-US" sz="1600" dirty="0"/>
              <a:t> </a:t>
            </a:r>
            <a:r>
              <a:rPr lang="en-US" altLang="zh-CN" sz="1600" dirty="0"/>
              <a:t>with</a:t>
            </a:r>
            <a:r>
              <a:rPr lang="zh-CN" altLang="en-US" sz="1600" dirty="0"/>
              <a:t> </a:t>
            </a:r>
            <a:r>
              <a:rPr lang="en-GB" altLang="zh-CN" sz="1600" dirty="0"/>
              <a:t>exception with the gender pay gap spiking with PhDs</a:t>
            </a:r>
            <a:endParaRPr lang="en-GB" dirty="0"/>
          </a:p>
          <a:p>
            <a:r>
              <a:rPr lang="en-US" altLang="zh-CN" b="1" dirty="0"/>
              <a:t>Professional</a:t>
            </a:r>
            <a:r>
              <a:rPr lang="zh-CN" altLang="en-US" b="1" dirty="0"/>
              <a:t> </a:t>
            </a:r>
            <a:r>
              <a:rPr lang="en-US" altLang="zh-CN" b="1" dirty="0"/>
              <a:t>Experience</a:t>
            </a:r>
            <a:r>
              <a:rPr lang="zh-CN" altLang="en-US" b="1" dirty="0"/>
              <a:t> </a:t>
            </a:r>
            <a:r>
              <a:rPr lang="en-US" altLang="zh-CN" b="1" dirty="0"/>
              <a:t>/</a:t>
            </a:r>
            <a:r>
              <a:rPr lang="zh-CN" altLang="en-US" b="1" dirty="0"/>
              <a:t> </a:t>
            </a:r>
            <a:r>
              <a:rPr lang="en-US" altLang="zh-CN" b="1" dirty="0"/>
              <a:t>Change</a:t>
            </a:r>
            <a:r>
              <a:rPr lang="zh-CN" altLang="en-US" b="1" dirty="0"/>
              <a:t> </a:t>
            </a:r>
            <a:r>
              <a:rPr lang="en-US" altLang="zh-CN" b="1" dirty="0"/>
              <a:t>in</a:t>
            </a:r>
            <a:r>
              <a:rPr lang="zh-CN" altLang="en-US" b="1" dirty="0"/>
              <a:t> </a:t>
            </a:r>
            <a:r>
              <a:rPr lang="en-US" altLang="zh-CN" b="1" dirty="0"/>
              <a:t>Industry</a:t>
            </a:r>
            <a:r>
              <a:rPr lang="en-GB" b="1" dirty="0"/>
              <a:t> </a:t>
            </a:r>
            <a:r>
              <a:rPr lang="en-US" altLang="zh-CN" b="1" dirty="0"/>
              <a:t>and</a:t>
            </a:r>
            <a:r>
              <a:rPr lang="zh-CN" altLang="en-US" b="1" dirty="0"/>
              <a:t> </a:t>
            </a:r>
            <a:r>
              <a:rPr lang="en-US" altLang="zh-CN" b="1" dirty="0"/>
              <a:t>Salary</a:t>
            </a:r>
            <a:endParaRPr lang="en-GB" b="1" dirty="0"/>
          </a:p>
          <a:p>
            <a:pPr lvl="1">
              <a:buFont typeface="Arial" panose="020B0604020202020204" pitchFamily="34" charset="0"/>
              <a:buChar char="•"/>
            </a:pPr>
            <a:r>
              <a:rPr lang="zh-CN" altLang="en-US" sz="1600" dirty="0"/>
              <a:t>  </a:t>
            </a:r>
            <a:r>
              <a:rPr lang="en-US" altLang="zh-CN" sz="1600" dirty="0"/>
              <a:t>As</a:t>
            </a:r>
            <a:r>
              <a:rPr lang="zh-CN" altLang="en-US" sz="1600" dirty="0"/>
              <a:t> </a:t>
            </a:r>
            <a:r>
              <a:rPr lang="en-GB" altLang="zh-CN" sz="1600" dirty="0"/>
              <a:t>years of experience in the field increased, average annual salary also increased</a:t>
            </a:r>
            <a:r>
              <a:rPr lang="zh-CN" altLang="en-US" sz="1600" dirty="0"/>
              <a:t>  </a:t>
            </a:r>
            <a:endParaRPr lang="en-GB" altLang="zh-CN" sz="1600" dirty="0"/>
          </a:p>
          <a:p>
            <a:pPr lvl="1">
              <a:buFont typeface="Arial" panose="020B0604020202020204" pitchFamily="34" charset="0"/>
              <a:buChar char="•"/>
            </a:pPr>
            <a:r>
              <a:rPr lang="zh-CN" altLang="en-US" sz="1600" dirty="0"/>
              <a:t>  </a:t>
            </a:r>
            <a:r>
              <a:rPr lang="en-US" altLang="zh-CN" sz="1600" dirty="0"/>
              <a:t>There</a:t>
            </a:r>
            <a:r>
              <a:rPr lang="zh-CN" altLang="en-US" sz="1600" dirty="0"/>
              <a:t> </a:t>
            </a:r>
            <a:r>
              <a:rPr lang="en-US" altLang="zh-CN" sz="1600" dirty="0"/>
              <a:t>is</a:t>
            </a:r>
            <a:r>
              <a:rPr lang="zh-CN" altLang="en-US" sz="1600" dirty="0"/>
              <a:t> </a:t>
            </a:r>
            <a:r>
              <a:rPr lang="en-US" altLang="zh-CN" sz="1600" dirty="0"/>
              <a:t>a</a:t>
            </a:r>
            <a:r>
              <a:rPr lang="zh-CN" altLang="en-US" sz="1600" dirty="0"/>
              <a:t> </a:t>
            </a:r>
            <a:r>
              <a:rPr lang="en-US" altLang="zh-CN" sz="1600" dirty="0"/>
              <a:t>difference</a:t>
            </a:r>
            <a:r>
              <a:rPr lang="zh-CN" altLang="en-US" sz="1600" dirty="0"/>
              <a:t> </a:t>
            </a:r>
            <a:r>
              <a:rPr lang="en-GB" altLang="zh-CN" sz="1600" dirty="0"/>
              <a:t>in average salary between those that remained in the same industry and those that switched</a:t>
            </a:r>
            <a:endParaRPr lang="en-GB" dirty="0"/>
          </a:p>
          <a:p>
            <a:r>
              <a:rPr lang="en-US" altLang="zh-CN" b="1" dirty="0"/>
              <a:t>Regression</a:t>
            </a:r>
            <a:r>
              <a:rPr lang="zh-CN" altLang="en-US" b="1" dirty="0"/>
              <a:t> </a:t>
            </a:r>
            <a:r>
              <a:rPr lang="en-US" altLang="zh-CN" b="1" dirty="0"/>
              <a:t>Models</a:t>
            </a:r>
          </a:p>
          <a:p>
            <a:pPr lvl="1">
              <a:buFont typeface="Arial" panose="020B0604020202020204" pitchFamily="34" charset="0"/>
              <a:buChar char="•"/>
            </a:pPr>
            <a:r>
              <a:rPr lang="en-US" sz="1600" dirty="0"/>
              <a:t>  The variables that had a significant impact on salary were experience in a specific field, industry type (data related jobs, etc.), race, and population of the state in which the respondent lives in. </a:t>
            </a:r>
          </a:p>
          <a:p>
            <a:pPr lvl="1">
              <a:buFont typeface="Arial" panose="020B0604020202020204" pitchFamily="34" charset="0"/>
              <a:buChar char="•"/>
            </a:pPr>
            <a:r>
              <a:rPr lang="en-US" sz="1600" dirty="0"/>
              <a:t>  By taking these into account, we created a model with an adjusted r-squared of circa 42%. This means that the variables imputed in the model explains 42% the proportion of variability in annual salaries of the respondents.</a:t>
            </a:r>
          </a:p>
          <a:p>
            <a:pPr marL="0" indent="0">
              <a:buNone/>
            </a:pPr>
            <a:endParaRPr lang="en-GB" dirty="0"/>
          </a:p>
          <a:p>
            <a:pPr marL="0" indent="0">
              <a:buNone/>
            </a:pPr>
            <a:endParaRPr lang="en-GB" dirty="0"/>
          </a:p>
          <a:p>
            <a:endParaRPr lang="en-GB" dirty="0"/>
          </a:p>
        </p:txBody>
      </p:sp>
    </p:spTree>
    <p:extLst>
      <p:ext uri="{BB962C8B-B14F-4D97-AF65-F5344CB8AC3E}">
        <p14:creationId xmlns:p14="http://schemas.microsoft.com/office/powerpoint/2010/main" val="2866547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2B2D30-1DA7-4A43-9507-E3C2EDE6BF35}"/>
              </a:ext>
            </a:extLst>
          </p:cNvPr>
          <p:cNvSpPr>
            <a:spLocks noGrp="1"/>
          </p:cNvSpPr>
          <p:nvPr>
            <p:ph type="body" sz="quarter" idx="11"/>
          </p:nvPr>
        </p:nvSpPr>
        <p:spPr/>
        <p:txBody>
          <a:bodyPr/>
          <a:lstStyle/>
          <a:p>
            <a:r>
              <a:rPr lang="en-US" altLang="zh-CN" dirty="0"/>
              <a:t>Data</a:t>
            </a:r>
            <a:r>
              <a:rPr lang="zh-CN" altLang="en-US" dirty="0"/>
              <a:t> </a:t>
            </a:r>
            <a:r>
              <a:rPr lang="en-US" altLang="zh-CN" dirty="0"/>
              <a:t>Cleaning</a:t>
            </a:r>
            <a:endParaRPr lang="en-US" dirty="0"/>
          </a:p>
        </p:txBody>
      </p:sp>
      <p:sp>
        <p:nvSpPr>
          <p:cNvPr id="3" name="Text Placeholder 2">
            <a:extLst>
              <a:ext uri="{FF2B5EF4-FFF2-40B4-BE49-F238E27FC236}">
                <a16:creationId xmlns:a16="http://schemas.microsoft.com/office/drawing/2014/main" id="{F276C225-1940-2346-BA5A-192226BF693F}"/>
              </a:ext>
            </a:extLst>
          </p:cNvPr>
          <p:cNvSpPr>
            <a:spLocks noGrp="1"/>
          </p:cNvSpPr>
          <p:nvPr>
            <p:ph type="body" sz="quarter" idx="12"/>
          </p:nvPr>
        </p:nvSpPr>
        <p:spPr/>
        <p:txBody>
          <a:bodyPr>
            <a:normAutofit/>
          </a:bodyPr>
          <a:lstStyle/>
          <a:p>
            <a:r>
              <a:rPr lang="en-US" altLang="zh-CN" dirty="0"/>
              <a:t>&gt;&gt;&gt;</a:t>
            </a:r>
            <a:r>
              <a:rPr lang="zh-CN" altLang="en-US" dirty="0"/>
              <a:t> </a:t>
            </a:r>
            <a:r>
              <a:rPr lang="en-US" altLang="zh-CN" dirty="0"/>
              <a:t>Step</a:t>
            </a:r>
            <a:r>
              <a:rPr lang="zh-CN" altLang="en-US" dirty="0"/>
              <a:t> </a:t>
            </a:r>
            <a:r>
              <a:rPr lang="en-US" altLang="zh-CN" dirty="0"/>
              <a:t>1</a:t>
            </a:r>
            <a:endParaRPr lang="en-US" dirty="0"/>
          </a:p>
        </p:txBody>
      </p:sp>
    </p:spTree>
    <p:extLst>
      <p:ext uri="{BB962C8B-B14F-4D97-AF65-F5344CB8AC3E}">
        <p14:creationId xmlns:p14="http://schemas.microsoft.com/office/powerpoint/2010/main" val="2804242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429E10E-8D15-BE4D-86D1-CEE2A7DFF3E8}"/>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3B6F73B3-D32D-EE4E-8014-A0321FF06BEA}"/>
              </a:ext>
            </a:extLst>
          </p:cNvPr>
          <p:cNvSpPr>
            <a:spLocks noGrp="1"/>
          </p:cNvSpPr>
          <p:nvPr>
            <p:ph type="sldNum" sz="quarter" idx="12"/>
          </p:nvPr>
        </p:nvSpPr>
        <p:spPr/>
        <p:txBody>
          <a:bodyPr/>
          <a:lstStyle/>
          <a:p>
            <a:fld id="{F97EA6E0-ACB3-C744-814F-68814E5220CF}" type="slidenum">
              <a:rPr lang="en-US" smtClean="0"/>
              <a:t>20</a:t>
            </a:fld>
            <a:endParaRPr lang="en-US"/>
          </a:p>
        </p:txBody>
      </p:sp>
      <p:pic>
        <p:nvPicPr>
          <p:cNvPr id="10" name="Picture Placeholder 9" descr="A group of people posing for a photo&#10;&#10;Description automatically generated with medium confidence">
            <a:extLst>
              <a:ext uri="{FF2B5EF4-FFF2-40B4-BE49-F238E27FC236}">
                <a16:creationId xmlns:a16="http://schemas.microsoft.com/office/drawing/2014/main" id="{DB37BEA0-FC40-D14B-BFC9-85C8EC268FCC}"/>
              </a:ext>
            </a:extLst>
          </p:cNvPr>
          <p:cNvPicPr>
            <a:picLocks noGrp="1" noChangeAspect="1"/>
          </p:cNvPicPr>
          <p:nvPr>
            <p:ph type="pic" idx="1"/>
          </p:nvPr>
        </p:nvPicPr>
        <p:blipFill rotWithShape="1">
          <a:blip r:embed="rId2"/>
          <a:srcRect t="11065" b="22001"/>
          <a:stretch/>
        </p:blipFill>
        <p:spPr>
          <a:xfrm>
            <a:off x="3616430" y="985837"/>
            <a:ext cx="7738958" cy="5180013"/>
          </a:xfrm>
        </p:spPr>
      </p:pic>
      <p:sp>
        <p:nvSpPr>
          <p:cNvPr id="19" name="Text Placeholder 18">
            <a:extLst>
              <a:ext uri="{FF2B5EF4-FFF2-40B4-BE49-F238E27FC236}">
                <a16:creationId xmlns:a16="http://schemas.microsoft.com/office/drawing/2014/main" id="{33562978-C81D-AF4E-94B9-9D5706011965}"/>
              </a:ext>
            </a:extLst>
          </p:cNvPr>
          <p:cNvSpPr>
            <a:spLocks noGrp="1"/>
          </p:cNvSpPr>
          <p:nvPr>
            <p:ph type="body" sz="quarter" idx="13"/>
          </p:nvPr>
        </p:nvSpPr>
        <p:spPr>
          <a:xfrm>
            <a:off x="407989" y="3914775"/>
            <a:ext cx="4292600" cy="1774824"/>
          </a:xfrm>
        </p:spPr>
        <p:txBody>
          <a:bodyPr anchor="ctr">
            <a:normAutofit/>
          </a:bodyPr>
          <a:lstStyle/>
          <a:p>
            <a:pPr algn="ctr"/>
            <a:r>
              <a:rPr lang="en-US" sz="3600" b="1" dirty="0"/>
              <a:t>Thank you!</a:t>
            </a:r>
          </a:p>
        </p:txBody>
      </p:sp>
    </p:spTree>
    <p:extLst>
      <p:ext uri="{BB962C8B-B14F-4D97-AF65-F5344CB8AC3E}">
        <p14:creationId xmlns:p14="http://schemas.microsoft.com/office/powerpoint/2010/main" val="3196726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a:p>
        </p:txBody>
      </p:sp>
      <p:sp>
        <p:nvSpPr>
          <p:cNvPr id="3" name="Slide Number Placeholder 2"/>
          <p:cNvSpPr>
            <a:spLocks noGrp="1"/>
          </p:cNvSpPr>
          <p:nvPr>
            <p:ph type="sldNum" sz="quarter" idx="12"/>
          </p:nvPr>
        </p:nvSpPr>
        <p:spPr/>
        <p:txBody>
          <a:bodyPr/>
          <a:lstStyle/>
          <a:p>
            <a:fld id="{F97EA6E0-ACB3-C744-814F-68814E5220CF}" type="slidenum">
              <a:rPr lang="en-US" smtClean="0"/>
              <a:t>3</a:t>
            </a:fld>
            <a:endParaRPr lang="en-US"/>
          </a:p>
        </p:txBody>
      </p:sp>
      <p:sp>
        <p:nvSpPr>
          <p:cNvPr id="7" name="Title 6"/>
          <p:cNvSpPr>
            <a:spLocks noGrp="1"/>
          </p:cNvSpPr>
          <p:nvPr>
            <p:ph type="title"/>
          </p:nvPr>
        </p:nvSpPr>
        <p:spPr/>
        <p:txBody>
          <a:bodyPr/>
          <a:lstStyle/>
          <a:p>
            <a:r>
              <a:rPr lang="en-US" altLang="zh-CN" dirty="0"/>
              <a:t>Five</a:t>
            </a:r>
            <a:r>
              <a:rPr lang="zh-CN" altLang="en-US" dirty="0"/>
              <a:t> </a:t>
            </a:r>
            <a:r>
              <a:rPr lang="en-US" altLang="zh-CN" dirty="0"/>
              <a:t>steps</a:t>
            </a:r>
            <a:r>
              <a:rPr lang="zh-CN" altLang="en-US" dirty="0"/>
              <a:t> </a:t>
            </a:r>
            <a:r>
              <a:rPr lang="en-US" altLang="zh-CN" dirty="0"/>
              <a:t>in</a:t>
            </a:r>
            <a:r>
              <a:rPr lang="zh-CN" altLang="en-US" dirty="0"/>
              <a:t> </a:t>
            </a:r>
            <a:r>
              <a:rPr lang="en-US" altLang="zh-CN" dirty="0"/>
              <a:t>data</a:t>
            </a:r>
            <a:r>
              <a:rPr lang="zh-CN" altLang="en-US" dirty="0"/>
              <a:t> </a:t>
            </a:r>
            <a:r>
              <a:rPr lang="en-US" altLang="zh-CN" dirty="0"/>
              <a:t>cleaning</a:t>
            </a:r>
            <a:endParaRPr lang="en-GB" dirty="0"/>
          </a:p>
        </p:txBody>
      </p:sp>
      <p:sp>
        <p:nvSpPr>
          <p:cNvPr id="10" name="Text Placeholder 9"/>
          <p:cNvSpPr>
            <a:spLocks noGrp="1"/>
          </p:cNvSpPr>
          <p:nvPr>
            <p:ph type="body" sz="quarter" idx="13"/>
          </p:nvPr>
        </p:nvSpPr>
        <p:spPr/>
        <p:txBody>
          <a:bodyPr/>
          <a:lstStyle/>
          <a:p>
            <a:endParaRPr lang="en-GB" dirty="0"/>
          </a:p>
        </p:txBody>
      </p:sp>
      <p:sp>
        <p:nvSpPr>
          <p:cNvPr id="9" name="Text Placeholder 8"/>
          <p:cNvSpPr>
            <a:spLocks noGrp="1"/>
          </p:cNvSpPr>
          <p:nvPr>
            <p:ph type="body" sz="quarter" idx="14"/>
          </p:nvPr>
        </p:nvSpPr>
        <p:spPr>
          <a:xfrm>
            <a:off x="2914650" y="1392072"/>
            <a:ext cx="8433613" cy="586854"/>
          </a:xfrm>
        </p:spPr>
        <p:txBody>
          <a:bodyPr wrap="square">
            <a:noAutofit/>
          </a:bodyPr>
          <a:lstStyle/>
          <a:p>
            <a:pPr>
              <a:lnSpc>
                <a:spcPct val="80000"/>
              </a:lnSpc>
              <a:buFont typeface="Arial" panose="020B0604020202020204" pitchFamily="34" charset="0"/>
              <a:buChar char="•"/>
            </a:pPr>
            <a:r>
              <a:rPr lang="en-US" altLang="zh-CN" dirty="0"/>
              <a:t>By</a:t>
            </a:r>
            <a:r>
              <a:rPr lang="zh-CN" altLang="en-US" dirty="0"/>
              <a:t> </a:t>
            </a:r>
            <a:r>
              <a:rPr lang="en-US" altLang="zh-CN" dirty="0"/>
              <a:t>skimming</a:t>
            </a:r>
            <a:r>
              <a:rPr lang="zh-CN" altLang="en-US" dirty="0"/>
              <a:t> </a:t>
            </a:r>
            <a:r>
              <a:rPr lang="en-US" altLang="zh-CN" dirty="0"/>
              <a:t>the</a:t>
            </a:r>
            <a:r>
              <a:rPr lang="zh-CN" altLang="en-US" dirty="0"/>
              <a:t> </a:t>
            </a:r>
            <a:r>
              <a:rPr lang="en-US" altLang="zh-CN" dirty="0"/>
              <a:t>data,</a:t>
            </a:r>
            <a:r>
              <a:rPr lang="zh-CN" altLang="en-US" dirty="0"/>
              <a:t> </a:t>
            </a:r>
            <a:r>
              <a:rPr lang="en-US" altLang="zh-CN" dirty="0"/>
              <a:t>there</a:t>
            </a:r>
            <a:r>
              <a:rPr lang="zh-CN" altLang="en-US" dirty="0"/>
              <a:t> </a:t>
            </a:r>
            <a:r>
              <a:rPr lang="en-US" altLang="zh-CN" dirty="0"/>
              <a:t>were</a:t>
            </a:r>
            <a:r>
              <a:rPr lang="zh-CN" altLang="en-US" dirty="0"/>
              <a:t> </a:t>
            </a:r>
            <a:r>
              <a:rPr lang="en-US" altLang="zh-CN" dirty="0"/>
              <a:t>a</a:t>
            </a:r>
            <a:r>
              <a:rPr lang="zh-CN" altLang="en-US" dirty="0"/>
              <a:t> </a:t>
            </a:r>
            <a:r>
              <a:rPr lang="en-US" altLang="zh-CN" dirty="0"/>
              <a:t>lot</a:t>
            </a:r>
            <a:r>
              <a:rPr lang="zh-CN" altLang="en-US" dirty="0"/>
              <a:t> </a:t>
            </a:r>
            <a:r>
              <a:rPr lang="en-US" altLang="zh-CN" dirty="0"/>
              <a:t>of</a:t>
            </a:r>
            <a:r>
              <a:rPr lang="zh-CN" altLang="en-US" dirty="0"/>
              <a:t> </a:t>
            </a:r>
            <a:r>
              <a:rPr lang="en-US" altLang="zh-CN" dirty="0"/>
              <a:t>NA</a:t>
            </a:r>
            <a:r>
              <a:rPr lang="zh-CN" altLang="en-US" dirty="0"/>
              <a:t> </a:t>
            </a:r>
            <a:r>
              <a:rPr lang="en-US" altLang="zh-CN" dirty="0"/>
              <a:t>values</a:t>
            </a:r>
            <a:r>
              <a:rPr lang="zh-CN" altLang="en-US" dirty="0"/>
              <a:t> </a:t>
            </a:r>
            <a:r>
              <a:rPr lang="en-US" altLang="zh-CN" dirty="0"/>
              <a:t>and</a:t>
            </a:r>
            <a:r>
              <a:rPr lang="zh-CN" altLang="en-US" dirty="0"/>
              <a:t> </a:t>
            </a:r>
            <a:r>
              <a:rPr lang="en-US" altLang="zh-CN" dirty="0"/>
              <a:t>our</a:t>
            </a:r>
            <a:r>
              <a:rPr lang="zh-CN" altLang="en-US" dirty="0"/>
              <a:t> </a:t>
            </a:r>
            <a:r>
              <a:rPr lang="en-US" altLang="zh-CN" dirty="0"/>
              <a:t>first</a:t>
            </a:r>
            <a:r>
              <a:rPr lang="zh-CN" altLang="en-US" dirty="0"/>
              <a:t> </a:t>
            </a:r>
            <a:r>
              <a:rPr lang="en-US" altLang="zh-CN" dirty="0"/>
              <a:t>step</a:t>
            </a:r>
            <a:r>
              <a:rPr lang="zh-CN" altLang="en-US" dirty="0"/>
              <a:t> </a:t>
            </a:r>
            <a:r>
              <a:rPr lang="en-US" altLang="zh-CN" dirty="0"/>
              <a:t>is</a:t>
            </a:r>
            <a:r>
              <a:rPr lang="zh-CN" altLang="en-US" dirty="0"/>
              <a:t> </a:t>
            </a:r>
            <a:r>
              <a:rPr lang="en-US" altLang="zh-CN" dirty="0"/>
              <a:t>to</a:t>
            </a:r>
            <a:r>
              <a:rPr lang="zh-CN" altLang="en-US" dirty="0"/>
              <a:t> </a:t>
            </a:r>
            <a:r>
              <a:rPr lang="en-US" altLang="zh-CN" dirty="0"/>
              <a:t>remove</a:t>
            </a:r>
            <a:r>
              <a:rPr lang="zh-CN" altLang="en-US" dirty="0"/>
              <a:t> </a:t>
            </a:r>
            <a:r>
              <a:rPr lang="en-US" altLang="zh-CN" dirty="0"/>
              <a:t>NA</a:t>
            </a:r>
            <a:r>
              <a:rPr lang="zh-CN" altLang="en-US" dirty="0"/>
              <a:t> </a:t>
            </a:r>
            <a:r>
              <a:rPr lang="en-US" altLang="zh-CN" dirty="0"/>
              <a:t>values</a:t>
            </a:r>
            <a:r>
              <a:rPr lang="zh-CN" altLang="en-US" dirty="0"/>
              <a:t> </a:t>
            </a:r>
            <a:r>
              <a:rPr lang="en-US" altLang="zh-CN" dirty="0"/>
              <a:t>for</a:t>
            </a:r>
            <a:r>
              <a:rPr lang="zh-CN" altLang="en-US" dirty="0"/>
              <a:t> </a:t>
            </a:r>
            <a:r>
              <a:rPr lang="en-US" altLang="zh-CN" dirty="0"/>
              <a:t>certain</a:t>
            </a:r>
            <a:r>
              <a:rPr lang="zh-CN" altLang="en-US" dirty="0"/>
              <a:t> </a:t>
            </a:r>
            <a:r>
              <a:rPr lang="en-US" altLang="zh-CN" dirty="0"/>
              <a:t>variables</a:t>
            </a:r>
            <a:endParaRPr lang="en-GB" dirty="0"/>
          </a:p>
          <a:p>
            <a:pPr marL="0" indent="0">
              <a:lnSpc>
                <a:spcPct val="80000"/>
              </a:lnSpc>
              <a:buNone/>
            </a:pPr>
            <a:endParaRPr lang="en-GB" dirty="0"/>
          </a:p>
          <a:p>
            <a:pPr marL="0" indent="0">
              <a:lnSpc>
                <a:spcPct val="80000"/>
              </a:lnSpc>
              <a:buNone/>
            </a:pPr>
            <a:endParaRPr lang="en-GB" dirty="0"/>
          </a:p>
          <a:p>
            <a:pPr>
              <a:lnSpc>
                <a:spcPct val="80000"/>
              </a:lnSpc>
            </a:pPr>
            <a:endParaRPr lang="en-GB" dirty="0"/>
          </a:p>
        </p:txBody>
      </p:sp>
      <p:sp>
        <p:nvSpPr>
          <p:cNvPr id="4" name="Rectangle 3">
            <a:extLst>
              <a:ext uri="{FF2B5EF4-FFF2-40B4-BE49-F238E27FC236}">
                <a16:creationId xmlns:a16="http://schemas.microsoft.com/office/drawing/2014/main" id="{E3415AB3-3588-584E-8969-192080637D82}"/>
              </a:ext>
            </a:extLst>
          </p:cNvPr>
          <p:cNvSpPr/>
          <p:nvPr/>
        </p:nvSpPr>
        <p:spPr>
          <a:xfrm>
            <a:off x="423080" y="1392071"/>
            <a:ext cx="2306471" cy="900000"/>
          </a:xfrm>
          <a:prstGeom prst="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Remove</a:t>
            </a:r>
            <a:r>
              <a:rPr lang="zh-CN" altLang="en-US" dirty="0"/>
              <a:t> </a:t>
            </a:r>
            <a:r>
              <a:rPr lang="en-US" altLang="zh-CN" dirty="0"/>
              <a:t>NA</a:t>
            </a:r>
            <a:endParaRPr lang="en-US" dirty="0"/>
          </a:p>
        </p:txBody>
      </p:sp>
      <p:sp>
        <p:nvSpPr>
          <p:cNvPr id="8" name="Rectangle 7">
            <a:extLst>
              <a:ext uri="{FF2B5EF4-FFF2-40B4-BE49-F238E27FC236}">
                <a16:creationId xmlns:a16="http://schemas.microsoft.com/office/drawing/2014/main" id="{E19BCE0D-155E-C14F-BBF2-E242BDC19654}"/>
              </a:ext>
            </a:extLst>
          </p:cNvPr>
          <p:cNvSpPr/>
          <p:nvPr/>
        </p:nvSpPr>
        <p:spPr>
          <a:xfrm>
            <a:off x="423080" y="2340598"/>
            <a:ext cx="2306471" cy="900000"/>
          </a:xfrm>
          <a:prstGeom prst="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Remove</a:t>
            </a:r>
            <a:r>
              <a:rPr lang="zh-CN" altLang="en-US" dirty="0"/>
              <a:t> </a:t>
            </a:r>
            <a:r>
              <a:rPr lang="en-US" altLang="zh-CN" dirty="0"/>
              <a:t>outliers</a:t>
            </a:r>
            <a:endParaRPr lang="en-US" dirty="0"/>
          </a:p>
        </p:txBody>
      </p:sp>
      <p:sp>
        <p:nvSpPr>
          <p:cNvPr id="11" name="Rectangle 10">
            <a:extLst>
              <a:ext uri="{FF2B5EF4-FFF2-40B4-BE49-F238E27FC236}">
                <a16:creationId xmlns:a16="http://schemas.microsoft.com/office/drawing/2014/main" id="{0AA99B5B-3E59-BC4E-B1AD-86D6D9017D18}"/>
              </a:ext>
            </a:extLst>
          </p:cNvPr>
          <p:cNvSpPr/>
          <p:nvPr/>
        </p:nvSpPr>
        <p:spPr>
          <a:xfrm>
            <a:off x="423080" y="3289125"/>
            <a:ext cx="2306471" cy="900000"/>
          </a:xfrm>
          <a:prstGeom prst="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Factor</a:t>
            </a:r>
            <a:r>
              <a:rPr lang="zh-CN" altLang="en-US" dirty="0"/>
              <a:t> </a:t>
            </a:r>
            <a:r>
              <a:rPr lang="en-US" altLang="zh-CN" dirty="0"/>
              <a:t>datatype</a:t>
            </a:r>
            <a:endParaRPr lang="en-US" dirty="0"/>
          </a:p>
        </p:txBody>
      </p:sp>
      <p:sp>
        <p:nvSpPr>
          <p:cNvPr id="12" name="Rectangle 11">
            <a:extLst>
              <a:ext uri="{FF2B5EF4-FFF2-40B4-BE49-F238E27FC236}">
                <a16:creationId xmlns:a16="http://schemas.microsoft.com/office/drawing/2014/main" id="{3A544658-6D42-4D42-AD0B-1CCDE087ADDE}"/>
              </a:ext>
            </a:extLst>
          </p:cNvPr>
          <p:cNvSpPr/>
          <p:nvPr/>
        </p:nvSpPr>
        <p:spPr>
          <a:xfrm>
            <a:off x="423080" y="4237652"/>
            <a:ext cx="2306471" cy="900000"/>
          </a:xfrm>
          <a:prstGeom prst="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Select</a:t>
            </a:r>
            <a:r>
              <a:rPr lang="zh-CN" altLang="en-US" dirty="0"/>
              <a:t> </a:t>
            </a:r>
            <a:r>
              <a:rPr lang="en-US" altLang="zh-CN" dirty="0"/>
              <a:t>industry</a:t>
            </a:r>
            <a:endParaRPr lang="en-US" dirty="0"/>
          </a:p>
        </p:txBody>
      </p:sp>
      <p:sp>
        <p:nvSpPr>
          <p:cNvPr id="13" name="Rectangle 12">
            <a:extLst>
              <a:ext uri="{FF2B5EF4-FFF2-40B4-BE49-F238E27FC236}">
                <a16:creationId xmlns:a16="http://schemas.microsoft.com/office/drawing/2014/main" id="{01254738-42F1-074A-88A9-89D8353E43C6}"/>
              </a:ext>
            </a:extLst>
          </p:cNvPr>
          <p:cNvSpPr/>
          <p:nvPr/>
        </p:nvSpPr>
        <p:spPr>
          <a:xfrm>
            <a:off x="423080" y="5186177"/>
            <a:ext cx="2306471" cy="900000"/>
          </a:xfrm>
          <a:prstGeom prst="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Unify</a:t>
            </a:r>
            <a:r>
              <a:rPr lang="zh-CN" altLang="en-US" dirty="0"/>
              <a:t> </a:t>
            </a:r>
            <a:r>
              <a:rPr lang="en-US" altLang="zh-CN" dirty="0"/>
              <a:t>currency</a:t>
            </a:r>
            <a:endParaRPr lang="en-US" dirty="0"/>
          </a:p>
        </p:txBody>
      </p:sp>
      <p:sp>
        <p:nvSpPr>
          <p:cNvPr id="15" name="Text Placeholder 8">
            <a:extLst>
              <a:ext uri="{FF2B5EF4-FFF2-40B4-BE49-F238E27FC236}">
                <a16:creationId xmlns:a16="http://schemas.microsoft.com/office/drawing/2014/main" id="{0E84FD3B-EA28-324D-ABDC-E42512177943}"/>
              </a:ext>
            </a:extLst>
          </p:cNvPr>
          <p:cNvSpPr txBox="1">
            <a:spLocks/>
          </p:cNvSpPr>
          <p:nvPr/>
        </p:nvSpPr>
        <p:spPr>
          <a:xfrm>
            <a:off x="2914650" y="2362871"/>
            <a:ext cx="8433613" cy="920156"/>
          </a:xfrm>
          <a:prstGeom prst="rect">
            <a:avLst/>
          </a:prstGeom>
        </p:spPr>
        <p:txBody>
          <a:bodyPr vert="horz" wrap="square" lIns="0" tIns="72000" rIns="0" bIns="72000" numCol="1" spcCol="360000" rtlCol="0">
            <a:noAutofit/>
          </a:bodyPr>
          <a:lstStyle>
            <a:lvl1pPr marL="285750" indent="-285750">
              <a:lnSpc>
                <a:spcPct val="90000"/>
              </a:lnSpc>
              <a:spcBef>
                <a:spcPts val="1000"/>
              </a:spcBef>
              <a:buFont typeface="Arial" panose="020B0604020202020204" pitchFamily="34" charset="0"/>
              <a:buChar char="•"/>
              <a:defRPr sz="1600" b="0" i="0"/>
            </a:lvl1pPr>
            <a:lvl2pPr indent="0">
              <a:lnSpc>
                <a:spcPct val="90000"/>
              </a:lnSpc>
              <a:spcBef>
                <a:spcPts val="500"/>
              </a:spcBef>
              <a:buFont typeface="Courier New" panose="02070309020205020404" pitchFamily="49" charset="0"/>
              <a:buNone/>
              <a:defRPr sz="1200" b="0" i="0"/>
            </a:lvl2pPr>
            <a:lvl3pPr indent="0">
              <a:lnSpc>
                <a:spcPct val="90000"/>
              </a:lnSpc>
              <a:spcBef>
                <a:spcPts val="500"/>
              </a:spcBef>
              <a:buFont typeface="Courier New" panose="02070309020205020404" pitchFamily="49" charset="0"/>
              <a:buNone/>
              <a:defRPr sz="1200" b="0" i="0"/>
            </a:lvl3pPr>
            <a:lvl4pPr indent="0">
              <a:lnSpc>
                <a:spcPct val="90000"/>
              </a:lnSpc>
              <a:spcBef>
                <a:spcPts val="500"/>
              </a:spcBef>
              <a:buFont typeface="Courier New" panose="02070309020205020404" pitchFamily="49" charset="0"/>
              <a:buNone/>
              <a:defRPr sz="1200" b="0" i="0"/>
            </a:lvl4pPr>
            <a:lvl5pPr indent="0">
              <a:lnSpc>
                <a:spcPct val="90000"/>
              </a:lnSpc>
              <a:spcBef>
                <a:spcPts val="500"/>
              </a:spcBef>
              <a:buFont typeface="Courier New" panose="02070309020205020404" pitchFamily="49" charset="0"/>
              <a:buNone/>
              <a:defRPr sz="1200" b="0" i="0"/>
            </a:lvl5pPr>
            <a:lvl6pPr marL="2514600" indent="-228600">
              <a:lnSpc>
                <a:spcPct val="90000"/>
              </a:lnSpc>
              <a:spcBef>
                <a:spcPts val="500"/>
              </a:spcBef>
              <a:buFont typeface="Courier New" panose="02070309020205020404" pitchFamily="49" charset="0"/>
              <a:buChar char="o"/>
              <a:defRPr sz="1200"/>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80000"/>
              </a:lnSpc>
            </a:pPr>
            <a:r>
              <a:rPr lang="en-US" altLang="zh-CN" dirty="0"/>
              <a:t>T</a:t>
            </a:r>
            <a:r>
              <a:rPr lang="en-GB" dirty="0"/>
              <a:t>here were certain data points that would have had too much leverage</a:t>
            </a:r>
            <a:r>
              <a:rPr lang="en-US" altLang="zh-CN" dirty="0"/>
              <a:t>.</a:t>
            </a:r>
            <a:r>
              <a:rPr lang="zh-CN" altLang="en-US" dirty="0"/>
              <a:t> </a:t>
            </a:r>
            <a:r>
              <a:rPr lang="en-US" altLang="zh-CN" dirty="0"/>
              <a:t>Thus</a:t>
            </a:r>
            <a:r>
              <a:rPr lang="zh-CN" altLang="en-US" dirty="0"/>
              <a:t> </a:t>
            </a:r>
            <a:r>
              <a:rPr lang="en-US" altLang="zh-CN" dirty="0"/>
              <a:t>we</a:t>
            </a:r>
            <a:r>
              <a:rPr lang="zh-CN" altLang="en-US" dirty="0"/>
              <a:t> </a:t>
            </a:r>
            <a:r>
              <a:rPr lang="en-US" altLang="zh-CN" dirty="0"/>
              <a:t>removed</a:t>
            </a:r>
            <a:r>
              <a:rPr lang="zh-CN" altLang="en-US" dirty="0"/>
              <a:t> </a:t>
            </a:r>
            <a:r>
              <a:rPr lang="en-US" altLang="zh-CN" dirty="0"/>
              <a:t>outliers</a:t>
            </a:r>
            <a:r>
              <a:rPr lang="zh-CN" altLang="en-US" dirty="0"/>
              <a:t> </a:t>
            </a:r>
            <a:r>
              <a:rPr lang="en-US" altLang="zh-CN" dirty="0"/>
              <a:t>in</a:t>
            </a:r>
            <a:r>
              <a:rPr lang="zh-CN" altLang="en-US" dirty="0"/>
              <a:t> </a:t>
            </a:r>
            <a:r>
              <a:rPr lang="en-US" altLang="zh-CN" dirty="0"/>
              <a:t>target</a:t>
            </a:r>
            <a:r>
              <a:rPr lang="zh-CN" altLang="en-US" dirty="0"/>
              <a:t> </a:t>
            </a:r>
            <a:r>
              <a:rPr lang="en-US" altLang="zh-CN" dirty="0"/>
              <a:t>numerical</a:t>
            </a:r>
            <a:r>
              <a:rPr lang="zh-CN" altLang="en-US" dirty="0"/>
              <a:t> </a:t>
            </a:r>
            <a:r>
              <a:rPr lang="en-US" altLang="zh-CN" dirty="0"/>
              <a:t>variable</a:t>
            </a:r>
            <a:r>
              <a:rPr lang="zh-CN" altLang="en-US" dirty="0"/>
              <a:t> </a:t>
            </a:r>
            <a:r>
              <a:rPr lang="en-US" altLang="zh-CN" dirty="0"/>
              <a:t>of</a:t>
            </a:r>
            <a:r>
              <a:rPr lang="zh-CN" altLang="en-US" dirty="0"/>
              <a:t> </a:t>
            </a:r>
            <a:r>
              <a:rPr lang="en-US" altLang="zh-CN" dirty="0"/>
              <a:t>annual</a:t>
            </a:r>
            <a:r>
              <a:rPr lang="zh-CN" altLang="en-US" dirty="0"/>
              <a:t> </a:t>
            </a:r>
            <a:r>
              <a:rPr lang="en-US" altLang="zh-CN" dirty="0"/>
              <a:t>salary</a:t>
            </a:r>
            <a:r>
              <a:rPr lang="zh-CN" altLang="en-US" dirty="0"/>
              <a:t> </a:t>
            </a:r>
            <a:r>
              <a:rPr lang="en-US" altLang="zh-CN" dirty="0"/>
              <a:t>by</a:t>
            </a:r>
            <a:r>
              <a:rPr lang="zh-CN" altLang="en-US" dirty="0"/>
              <a:t> </a:t>
            </a:r>
            <a:r>
              <a:rPr lang="en-GB" altLang="zh-CN" dirty="0"/>
              <a:t>using z-score.</a:t>
            </a:r>
            <a:r>
              <a:rPr lang="zh-CN" altLang="en-US" dirty="0"/>
              <a:t> </a:t>
            </a:r>
            <a:r>
              <a:rPr lang="en-US" altLang="zh-CN" dirty="0"/>
              <a:t>to</a:t>
            </a:r>
            <a:r>
              <a:rPr lang="en-GB" altLang="zh-CN" dirty="0"/>
              <a:t> remove data out of 3 sigma</a:t>
            </a:r>
            <a:endParaRPr lang="en-GB" dirty="0"/>
          </a:p>
          <a:p>
            <a:pPr marL="0" indent="0">
              <a:lnSpc>
                <a:spcPct val="80000"/>
              </a:lnSpc>
              <a:buNone/>
            </a:pPr>
            <a:endParaRPr lang="en-GB" dirty="0"/>
          </a:p>
          <a:p>
            <a:pPr>
              <a:lnSpc>
                <a:spcPct val="80000"/>
              </a:lnSpc>
            </a:pPr>
            <a:endParaRPr lang="en-GB" dirty="0"/>
          </a:p>
        </p:txBody>
      </p:sp>
      <p:sp>
        <p:nvSpPr>
          <p:cNvPr id="16" name="Text Placeholder 8">
            <a:extLst>
              <a:ext uri="{FF2B5EF4-FFF2-40B4-BE49-F238E27FC236}">
                <a16:creationId xmlns:a16="http://schemas.microsoft.com/office/drawing/2014/main" id="{6A9A6BFF-9EEF-4947-BDF0-A272A605134F}"/>
              </a:ext>
            </a:extLst>
          </p:cNvPr>
          <p:cNvSpPr txBox="1">
            <a:spLocks/>
          </p:cNvSpPr>
          <p:nvPr/>
        </p:nvSpPr>
        <p:spPr>
          <a:xfrm>
            <a:off x="2914650" y="3308348"/>
            <a:ext cx="8433613" cy="586854"/>
          </a:xfrm>
          <a:prstGeom prst="rect">
            <a:avLst/>
          </a:prstGeom>
        </p:spPr>
        <p:txBody>
          <a:bodyPr vert="horz" wrap="square" lIns="0" tIns="72000" rIns="0" bIns="72000" numCol="1" spcCol="360000" rtlCol="0">
            <a:noAutofit/>
          </a:bodyPr>
          <a:lstStyle>
            <a:lvl1pPr marL="285750" indent="-285750">
              <a:lnSpc>
                <a:spcPct val="90000"/>
              </a:lnSpc>
              <a:spcBef>
                <a:spcPts val="1000"/>
              </a:spcBef>
              <a:buFont typeface="Arial" panose="020B0604020202020204" pitchFamily="34" charset="0"/>
              <a:buChar char="•"/>
              <a:defRPr sz="1600" b="0" i="0"/>
            </a:lvl1pPr>
            <a:lvl2pPr indent="0">
              <a:lnSpc>
                <a:spcPct val="90000"/>
              </a:lnSpc>
              <a:spcBef>
                <a:spcPts val="500"/>
              </a:spcBef>
              <a:buFont typeface="Courier New" panose="02070309020205020404" pitchFamily="49" charset="0"/>
              <a:buNone/>
              <a:defRPr sz="1200" b="0" i="0"/>
            </a:lvl2pPr>
            <a:lvl3pPr indent="0">
              <a:lnSpc>
                <a:spcPct val="90000"/>
              </a:lnSpc>
              <a:spcBef>
                <a:spcPts val="500"/>
              </a:spcBef>
              <a:buFont typeface="Courier New" panose="02070309020205020404" pitchFamily="49" charset="0"/>
              <a:buNone/>
              <a:defRPr sz="1200" b="0" i="0"/>
            </a:lvl3pPr>
            <a:lvl4pPr indent="0">
              <a:lnSpc>
                <a:spcPct val="90000"/>
              </a:lnSpc>
              <a:spcBef>
                <a:spcPts val="500"/>
              </a:spcBef>
              <a:buFont typeface="Courier New" panose="02070309020205020404" pitchFamily="49" charset="0"/>
              <a:buNone/>
              <a:defRPr sz="1200" b="0" i="0"/>
            </a:lvl4pPr>
            <a:lvl5pPr indent="0">
              <a:lnSpc>
                <a:spcPct val="90000"/>
              </a:lnSpc>
              <a:spcBef>
                <a:spcPts val="500"/>
              </a:spcBef>
              <a:buFont typeface="Courier New" panose="02070309020205020404" pitchFamily="49" charset="0"/>
              <a:buNone/>
              <a:defRPr sz="1200" b="0" i="0"/>
            </a:lvl5pPr>
            <a:lvl6pPr marL="2514600" indent="-228600">
              <a:lnSpc>
                <a:spcPct val="90000"/>
              </a:lnSpc>
              <a:spcBef>
                <a:spcPts val="500"/>
              </a:spcBef>
              <a:buFont typeface="Courier New" panose="02070309020205020404" pitchFamily="49" charset="0"/>
              <a:buChar char="o"/>
              <a:defRPr sz="1200"/>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80000"/>
              </a:lnSpc>
            </a:pPr>
            <a:r>
              <a:rPr lang="en-GB" dirty="0"/>
              <a:t>The large majority of explanatory variables for our target annual salary were character variables</a:t>
            </a:r>
            <a:r>
              <a:rPr lang="en-US" altLang="zh-CN" dirty="0"/>
              <a:t>.</a:t>
            </a:r>
            <a:r>
              <a:rPr lang="zh-CN" altLang="en-US" dirty="0"/>
              <a:t> </a:t>
            </a:r>
            <a:r>
              <a:rPr lang="en-US" altLang="zh-CN" dirty="0"/>
              <a:t>We</a:t>
            </a:r>
            <a:r>
              <a:rPr lang="zh-CN" altLang="en-US" dirty="0"/>
              <a:t> </a:t>
            </a:r>
            <a:r>
              <a:rPr lang="en-US" altLang="zh-CN" dirty="0"/>
              <a:t>convert</a:t>
            </a:r>
            <a:r>
              <a:rPr lang="zh-CN" altLang="en-US" dirty="0"/>
              <a:t> </a:t>
            </a:r>
            <a:r>
              <a:rPr lang="en-US" altLang="zh-CN" dirty="0"/>
              <a:t>them</a:t>
            </a:r>
            <a:r>
              <a:rPr lang="zh-CN" altLang="en-US" dirty="0"/>
              <a:t> </a:t>
            </a:r>
            <a:r>
              <a:rPr lang="en-US" altLang="zh-CN" dirty="0"/>
              <a:t>into</a:t>
            </a:r>
            <a:r>
              <a:rPr lang="zh-CN" altLang="en-US" dirty="0"/>
              <a:t> </a:t>
            </a:r>
            <a:r>
              <a:rPr lang="en-US" altLang="zh-CN" dirty="0"/>
              <a:t>factor</a:t>
            </a:r>
            <a:r>
              <a:rPr lang="zh-CN" altLang="en-US" dirty="0"/>
              <a:t> </a:t>
            </a:r>
            <a:r>
              <a:rPr lang="en-US" altLang="zh-CN" dirty="0"/>
              <a:t>to</a:t>
            </a:r>
            <a:r>
              <a:rPr lang="zh-CN" altLang="en-US" dirty="0"/>
              <a:t> </a:t>
            </a:r>
            <a:r>
              <a:rPr lang="en-US" altLang="zh-CN" dirty="0"/>
              <a:t>run</a:t>
            </a:r>
            <a:r>
              <a:rPr lang="zh-CN" altLang="en-US" dirty="0"/>
              <a:t> </a:t>
            </a:r>
            <a:r>
              <a:rPr lang="en-US" altLang="zh-CN" dirty="0"/>
              <a:t>a</a:t>
            </a:r>
            <a:r>
              <a:rPr lang="zh-CN" altLang="en-US" dirty="0"/>
              <a:t> </a:t>
            </a:r>
            <a:r>
              <a:rPr lang="en-US" altLang="zh-CN" dirty="0"/>
              <a:t>linear</a:t>
            </a:r>
            <a:r>
              <a:rPr lang="zh-CN" altLang="en-US" dirty="0"/>
              <a:t> </a:t>
            </a:r>
            <a:r>
              <a:rPr lang="en-US" altLang="zh-CN" dirty="0"/>
              <a:t>regression</a:t>
            </a:r>
            <a:endParaRPr lang="en-GB" dirty="0"/>
          </a:p>
          <a:p>
            <a:pPr>
              <a:lnSpc>
                <a:spcPct val="80000"/>
              </a:lnSpc>
            </a:pPr>
            <a:endParaRPr lang="en-GB" dirty="0"/>
          </a:p>
          <a:p>
            <a:pPr>
              <a:lnSpc>
                <a:spcPct val="80000"/>
              </a:lnSpc>
            </a:pPr>
            <a:endParaRPr lang="en-GB" dirty="0"/>
          </a:p>
          <a:p>
            <a:pPr>
              <a:lnSpc>
                <a:spcPct val="80000"/>
              </a:lnSpc>
            </a:pPr>
            <a:endParaRPr lang="en-GB" dirty="0"/>
          </a:p>
          <a:p>
            <a:pPr>
              <a:lnSpc>
                <a:spcPct val="80000"/>
              </a:lnSpc>
            </a:pPr>
            <a:endParaRPr lang="en-GB" dirty="0"/>
          </a:p>
        </p:txBody>
      </p:sp>
      <p:sp>
        <p:nvSpPr>
          <p:cNvPr id="17" name="Text Placeholder 8">
            <a:extLst>
              <a:ext uri="{FF2B5EF4-FFF2-40B4-BE49-F238E27FC236}">
                <a16:creationId xmlns:a16="http://schemas.microsoft.com/office/drawing/2014/main" id="{E4679DE9-C9DE-B244-8B32-A2571F5B571A}"/>
              </a:ext>
            </a:extLst>
          </p:cNvPr>
          <p:cNvSpPr txBox="1">
            <a:spLocks/>
          </p:cNvSpPr>
          <p:nvPr/>
        </p:nvSpPr>
        <p:spPr>
          <a:xfrm>
            <a:off x="2914650" y="4255267"/>
            <a:ext cx="8433613" cy="586854"/>
          </a:xfrm>
          <a:prstGeom prst="rect">
            <a:avLst/>
          </a:prstGeom>
        </p:spPr>
        <p:txBody>
          <a:bodyPr vert="horz" wrap="square" lIns="0" tIns="72000" rIns="0" bIns="72000" numCol="1" spcCol="360000" rtlCol="0">
            <a:noAutofit/>
          </a:bodyPr>
          <a:lstStyle>
            <a:lvl1pPr marL="285750" indent="-285750">
              <a:lnSpc>
                <a:spcPct val="90000"/>
              </a:lnSpc>
              <a:spcBef>
                <a:spcPts val="1000"/>
              </a:spcBef>
              <a:buFont typeface="Arial" panose="020B0604020202020204" pitchFamily="34" charset="0"/>
              <a:buChar char="•"/>
              <a:defRPr sz="1600" b="0" i="0"/>
            </a:lvl1pPr>
            <a:lvl2pPr indent="0">
              <a:lnSpc>
                <a:spcPct val="90000"/>
              </a:lnSpc>
              <a:spcBef>
                <a:spcPts val="500"/>
              </a:spcBef>
              <a:buFont typeface="Courier New" panose="02070309020205020404" pitchFamily="49" charset="0"/>
              <a:buNone/>
              <a:defRPr sz="1200" b="0" i="0"/>
            </a:lvl2pPr>
            <a:lvl3pPr indent="0">
              <a:lnSpc>
                <a:spcPct val="90000"/>
              </a:lnSpc>
              <a:spcBef>
                <a:spcPts val="500"/>
              </a:spcBef>
              <a:buFont typeface="Courier New" panose="02070309020205020404" pitchFamily="49" charset="0"/>
              <a:buNone/>
              <a:defRPr sz="1200" b="0" i="0"/>
            </a:lvl3pPr>
            <a:lvl4pPr indent="0">
              <a:lnSpc>
                <a:spcPct val="90000"/>
              </a:lnSpc>
              <a:spcBef>
                <a:spcPts val="500"/>
              </a:spcBef>
              <a:buFont typeface="Courier New" panose="02070309020205020404" pitchFamily="49" charset="0"/>
              <a:buNone/>
              <a:defRPr sz="1200" b="0" i="0"/>
            </a:lvl4pPr>
            <a:lvl5pPr indent="0">
              <a:lnSpc>
                <a:spcPct val="90000"/>
              </a:lnSpc>
              <a:spcBef>
                <a:spcPts val="500"/>
              </a:spcBef>
              <a:buFont typeface="Courier New" panose="02070309020205020404" pitchFamily="49" charset="0"/>
              <a:buNone/>
              <a:defRPr sz="1200" b="0" i="0"/>
            </a:lvl5pPr>
            <a:lvl6pPr marL="2514600" indent="-228600">
              <a:lnSpc>
                <a:spcPct val="90000"/>
              </a:lnSpc>
              <a:spcBef>
                <a:spcPts val="500"/>
              </a:spcBef>
              <a:buFont typeface="Courier New" panose="02070309020205020404" pitchFamily="49" charset="0"/>
              <a:buChar char="o"/>
              <a:defRPr sz="1200"/>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80000"/>
              </a:lnSpc>
            </a:pPr>
            <a:r>
              <a:rPr lang="en-US" altLang="zh-CN" dirty="0"/>
              <a:t>As</a:t>
            </a:r>
            <a:r>
              <a:rPr lang="zh-CN" altLang="en-US" dirty="0"/>
              <a:t> </a:t>
            </a:r>
            <a:r>
              <a:rPr lang="en-US" altLang="zh-CN" dirty="0"/>
              <a:t>there</a:t>
            </a:r>
            <a:r>
              <a:rPr lang="zh-CN" altLang="en-US" dirty="0"/>
              <a:t> </a:t>
            </a:r>
            <a:r>
              <a:rPr lang="en-US" altLang="zh-CN" dirty="0"/>
              <a:t>are</a:t>
            </a:r>
            <a:r>
              <a:rPr lang="zh-CN" altLang="en-US" dirty="0"/>
              <a:t> </a:t>
            </a:r>
            <a:r>
              <a:rPr lang="en-US" altLang="zh-CN" dirty="0"/>
              <a:t>over</a:t>
            </a:r>
            <a:r>
              <a:rPr lang="zh-CN" altLang="en-US" dirty="0"/>
              <a:t> </a:t>
            </a:r>
            <a:r>
              <a:rPr lang="en-US" altLang="zh-CN" dirty="0"/>
              <a:t>1,000</a:t>
            </a:r>
            <a:r>
              <a:rPr lang="zh-CN" altLang="en-US" dirty="0"/>
              <a:t> </a:t>
            </a:r>
            <a:r>
              <a:rPr lang="en-US" altLang="zh-CN" dirty="0"/>
              <a:t>industries,</a:t>
            </a:r>
            <a:r>
              <a:rPr lang="zh-CN" altLang="en-US" dirty="0"/>
              <a:t> </a:t>
            </a:r>
            <a:r>
              <a:rPr lang="en-US" altLang="zh-CN" dirty="0"/>
              <a:t>we</a:t>
            </a:r>
            <a:r>
              <a:rPr lang="zh-CN" altLang="en-US" dirty="0"/>
              <a:t> </a:t>
            </a:r>
            <a:r>
              <a:rPr lang="en-GB" dirty="0"/>
              <a:t>we selected only the top 25 industries reported (representing 92% of the total) </a:t>
            </a:r>
          </a:p>
          <a:p>
            <a:pPr>
              <a:lnSpc>
                <a:spcPct val="80000"/>
              </a:lnSpc>
            </a:pPr>
            <a:endParaRPr lang="en-GB" dirty="0"/>
          </a:p>
          <a:p>
            <a:pPr>
              <a:lnSpc>
                <a:spcPct val="80000"/>
              </a:lnSpc>
            </a:pPr>
            <a:endParaRPr lang="en-GB" dirty="0"/>
          </a:p>
          <a:p>
            <a:pPr>
              <a:lnSpc>
                <a:spcPct val="80000"/>
              </a:lnSpc>
            </a:pPr>
            <a:endParaRPr lang="en-GB" dirty="0"/>
          </a:p>
        </p:txBody>
      </p:sp>
      <p:sp>
        <p:nvSpPr>
          <p:cNvPr id="18" name="Text Placeholder 8">
            <a:extLst>
              <a:ext uri="{FF2B5EF4-FFF2-40B4-BE49-F238E27FC236}">
                <a16:creationId xmlns:a16="http://schemas.microsoft.com/office/drawing/2014/main" id="{D2641202-59F1-5245-B649-E3025E936DC4}"/>
              </a:ext>
            </a:extLst>
          </p:cNvPr>
          <p:cNvSpPr txBox="1">
            <a:spLocks/>
          </p:cNvSpPr>
          <p:nvPr/>
        </p:nvSpPr>
        <p:spPr>
          <a:xfrm>
            <a:off x="2914651" y="5147497"/>
            <a:ext cx="8433613" cy="1100113"/>
          </a:xfrm>
          <a:prstGeom prst="rect">
            <a:avLst/>
          </a:prstGeom>
        </p:spPr>
        <p:txBody>
          <a:bodyPr vert="horz" wrap="square" lIns="0" tIns="72000" rIns="0" bIns="72000" numCol="1" spcCol="360000" rtlCol="0">
            <a:noAutofit/>
          </a:bodyPr>
          <a:lstStyle>
            <a:lvl1pPr marL="285750" indent="-285750">
              <a:lnSpc>
                <a:spcPct val="90000"/>
              </a:lnSpc>
              <a:spcBef>
                <a:spcPts val="1000"/>
              </a:spcBef>
              <a:buFont typeface="Arial" panose="020B0604020202020204" pitchFamily="34" charset="0"/>
              <a:buChar char="•"/>
              <a:defRPr sz="1600" b="0" i="0"/>
            </a:lvl1pPr>
            <a:lvl2pPr indent="0">
              <a:lnSpc>
                <a:spcPct val="90000"/>
              </a:lnSpc>
              <a:spcBef>
                <a:spcPts val="500"/>
              </a:spcBef>
              <a:buFont typeface="Courier New" panose="02070309020205020404" pitchFamily="49" charset="0"/>
              <a:buNone/>
              <a:defRPr sz="1200" b="0" i="0"/>
            </a:lvl2pPr>
            <a:lvl3pPr indent="0">
              <a:lnSpc>
                <a:spcPct val="90000"/>
              </a:lnSpc>
              <a:spcBef>
                <a:spcPts val="500"/>
              </a:spcBef>
              <a:buFont typeface="Courier New" panose="02070309020205020404" pitchFamily="49" charset="0"/>
              <a:buNone/>
              <a:defRPr sz="1200" b="0" i="0"/>
            </a:lvl3pPr>
            <a:lvl4pPr indent="0">
              <a:lnSpc>
                <a:spcPct val="90000"/>
              </a:lnSpc>
              <a:spcBef>
                <a:spcPts val="500"/>
              </a:spcBef>
              <a:buFont typeface="Courier New" panose="02070309020205020404" pitchFamily="49" charset="0"/>
              <a:buNone/>
              <a:defRPr sz="1200" b="0" i="0"/>
            </a:lvl4pPr>
            <a:lvl5pPr indent="0">
              <a:lnSpc>
                <a:spcPct val="90000"/>
              </a:lnSpc>
              <a:spcBef>
                <a:spcPts val="500"/>
              </a:spcBef>
              <a:buFont typeface="Courier New" panose="02070309020205020404" pitchFamily="49" charset="0"/>
              <a:buNone/>
              <a:defRPr sz="1200" b="0" i="0"/>
            </a:lvl5pPr>
            <a:lvl6pPr marL="2514600" indent="-228600">
              <a:lnSpc>
                <a:spcPct val="90000"/>
              </a:lnSpc>
              <a:spcBef>
                <a:spcPts val="500"/>
              </a:spcBef>
              <a:buFont typeface="Courier New" panose="02070309020205020404" pitchFamily="49" charset="0"/>
              <a:buChar char="o"/>
              <a:defRPr sz="1200"/>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80000"/>
              </a:lnSpc>
              <a:spcBef>
                <a:spcPts val="300"/>
              </a:spcBef>
              <a:spcAft>
                <a:spcPts val="300"/>
              </a:spcAft>
            </a:pPr>
            <a:r>
              <a:rPr lang="en-GB" dirty="0"/>
              <a:t>Since data in the salary survey involved multiple currencies we wanted to convert the salaries into a uniform currency to make the analysis more representative and accurate</a:t>
            </a:r>
          </a:p>
          <a:p>
            <a:pPr>
              <a:lnSpc>
                <a:spcPct val="80000"/>
              </a:lnSpc>
              <a:spcBef>
                <a:spcPts val="300"/>
              </a:spcBef>
              <a:spcAft>
                <a:spcPts val="300"/>
              </a:spcAft>
            </a:pPr>
            <a:r>
              <a:rPr lang="en-GB" dirty="0"/>
              <a:t>This involved using a package called </a:t>
            </a:r>
            <a:r>
              <a:rPr lang="en-GB" b="1" dirty="0" err="1"/>
              <a:t>quantmod</a:t>
            </a:r>
            <a:r>
              <a:rPr lang="en-GB" dirty="0"/>
              <a:t> to get currency rates as of “2021-09-14” and using these rates to convert the currencies of “GBP, AUD, NZD, CAD, EUR” to USD</a:t>
            </a:r>
          </a:p>
          <a:p>
            <a:pPr>
              <a:lnSpc>
                <a:spcPct val="80000"/>
              </a:lnSpc>
              <a:spcBef>
                <a:spcPts val="300"/>
              </a:spcBef>
              <a:spcAft>
                <a:spcPts val="300"/>
              </a:spcAft>
            </a:pPr>
            <a:endParaRPr lang="en-GB" dirty="0"/>
          </a:p>
          <a:p>
            <a:pPr>
              <a:lnSpc>
                <a:spcPct val="80000"/>
              </a:lnSpc>
              <a:spcBef>
                <a:spcPts val="300"/>
              </a:spcBef>
              <a:spcAft>
                <a:spcPts val="300"/>
              </a:spcAft>
            </a:pPr>
            <a:endParaRPr lang="en-GB" dirty="0"/>
          </a:p>
          <a:p>
            <a:pPr>
              <a:lnSpc>
                <a:spcPct val="80000"/>
              </a:lnSpc>
              <a:spcBef>
                <a:spcPts val="300"/>
              </a:spcBef>
              <a:spcAft>
                <a:spcPts val="300"/>
              </a:spcAft>
            </a:pPr>
            <a:endParaRPr lang="en-GB" dirty="0"/>
          </a:p>
        </p:txBody>
      </p:sp>
      <p:grpSp>
        <p:nvGrpSpPr>
          <p:cNvPr id="33" name="Group 32">
            <a:extLst>
              <a:ext uri="{FF2B5EF4-FFF2-40B4-BE49-F238E27FC236}">
                <a16:creationId xmlns:a16="http://schemas.microsoft.com/office/drawing/2014/main" id="{81E4D041-3987-184F-A965-CE10F3CC67C8}"/>
              </a:ext>
            </a:extLst>
          </p:cNvPr>
          <p:cNvGrpSpPr/>
          <p:nvPr/>
        </p:nvGrpSpPr>
        <p:grpSpPr>
          <a:xfrm>
            <a:off x="5697712" y="2987041"/>
            <a:ext cx="6097263" cy="2685096"/>
            <a:chOff x="5697712" y="2987041"/>
            <a:chExt cx="6097263" cy="2685096"/>
          </a:xfrm>
        </p:grpSpPr>
        <p:sp>
          <p:nvSpPr>
            <p:cNvPr id="23" name="Callout_Bent">
              <a:extLst>
                <a:ext uri="{FF2B5EF4-FFF2-40B4-BE49-F238E27FC236}">
                  <a16:creationId xmlns:a16="http://schemas.microsoft.com/office/drawing/2014/main" id="{E90701E2-CA7D-1645-9DF8-2AD02BD10E2A}"/>
                </a:ext>
              </a:extLst>
            </p:cNvPr>
            <p:cNvSpPr/>
            <p:nvPr/>
          </p:nvSpPr>
          <p:spPr>
            <a:xfrm>
              <a:off x="5697712" y="2987041"/>
              <a:ext cx="6097263" cy="2175240"/>
            </a:xfrm>
            <a:prstGeom prst="rect">
              <a:avLst/>
            </a:prstGeom>
            <a:solidFill>
              <a:schemeClr val="bg1">
                <a:alpha val="62000"/>
              </a:schemeClr>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6462" tIns="66462" rIns="66462" bIns="66462" numCol="1" spcCol="0" rtlCol="0" fromWordArt="0" anchor="ctr" anchorCtr="0" forceAA="0" compatLnSpc="1">
              <a:prstTxWarp prst="textNoShape">
                <a:avLst/>
              </a:prstTxWarp>
              <a:noAutofit/>
            </a:bodyPr>
            <a:lstStyle/>
            <a:p>
              <a:pPr algn="ctr"/>
              <a:endParaRPr lang="en-GB" i="1" dirty="0">
                <a:solidFill>
                  <a:schemeClr val="tx1"/>
                </a:solidFill>
              </a:endParaRPr>
            </a:p>
          </p:txBody>
        </p:sp>
        <p:pic>
          <p:nvPicPr>
            <p:cNvPr id="21" name="Picture 20">
              <a:extLst>
                <a:ext uri="{FF2B5EF4-FFF2-40B4-BE49-F238E27FC236}">
                  <a16:creationId xmlns:a16="http://schemas.microsoft.com/office/drawing/2014/main" id="{E97C95A0-0D96-074C-8502-9BD366E3BB65}"/>
                </a:ext>
              </a:extLst>
            </p:cNvPr>
            <p:cNvPicPr>
              <a:picLocks noChangeAspect="1"/>
            </p:cNvPicPr>
            <p:nvPr/>
          </p:nvPicPr>
          <p:blipFill>
            <a:blip r:embed="rId2"/>
            <a:stretch>
              <a:fillRect/>
            </a:stretch>
          </p:blipFill>
          <p:spPr>
            <a:xfrm>
              <a:off x="5726778" y="3015617"/>
              <a:ext cx="6042142" cy="2112556"/>
            </a:xfrm>
            <a:prstGeom prst="rect">
              <a:avLst/>
            </a:prstGeom>
            <a:effectLst>
              <a:outerShdw blurRad="50800" dist="38100" dir="2700000" algn="tl" rotWithShape="0">
                <a:prstClr val="black">
                  <a:alpha val="40000"/>
                </a:prstClr>
              </a:outerShdw>
            </a:effectLst>
          </p:spPr>
        </p:pic>
        <p:cxnSp>
          <p:nvCxnSpPr>
            <p:cNvPr id="22" name="Callout_Bent">
              <a:extLst>
                <a:ext uri="{FF2B5EF4-FFF2-40B4-BE49-F238E27FC236}">
                  <a16:creationId xmlns:a16="http://schemas.microsoft.com/office/drawing/2014/main" id="{9DEB2026-F30C-D84F-A6DA-08CB4AD49806}"/>
                </a:ext>
              </a:extLst>
            </p:cNvPr>
            <p:cNvCxnSpPr>
              <a:cxnSpLocks/>
              <a:stCxn id="23" idx="2"/>
            </p:cNvCxnSpPr>
            <p:nvPr/>
          </p:nvCxnSpPr>
          <p:spPr>
            <a:xfrm rot="5400000">
              <a:off x="7640113" y="4565906"/>
              <a:ext cx="509857" cy="1702606"/>
            </a:xfrm>
            <a:prstGeom prst="bentConnector2">
              <a:avLst/>
            </a:prstGeom>
            <a:solidFill>
              <a:schemeClr val="bg1"/>
            </a:solidFill>
            <a:ln>
              <a:solidFill>
                <a:srgbClr val="FFC000"/>
              </a:solidFill>
              <a:tailEnd type="oval"/>
            </a:ln>
            <a:effectLst/>
          </p:spPr>
          <p:style>
            <a:lnRef idx="1">
              <a:schemeClr val="accent1"/>
            </a:lnRef>
            <a:fillRef idx="3">
              <a:schemeClr val="accent1"/>
            </a:fillRef>
            <a:effectRef idx="2">
              <a:schemeClr val="accent1"/>
            </a:effectRef>
            <a:fontRef idx="minor">
              <a:schemeClr val="lt1"/>
            </a:fontRef>
          </p:style>
        </p:cxnSp>
      </p:grpSp>
    </p:spTree>
    <p:extLst>
      <p:ext uri="{BB962C8B-B14F-4D97-AF65-F5344CB8AC3E}">
        <p14:creationId xmlns:p14="http://schemas.microsoft.com/office/powerpoint/2010/main" val="53816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2B2D30-1DA7-4A43-9507-E3C2EDE6BF35}"/>
              </a:ext>
            </a:extLst>
          </p:cNvPr>
          <p:cNvSpPr>
            <a:spLocks noGrp="1"/>
          </p:cNvSpPr>
          <p:nvPr>
            <p:ph type="body" sz="quarter" idx="11"/>
          </p:nvPr>
        </p:nvSpPr>
        <p:spPr/>
        <p:txBody>
          <a:bodyPr>
            <a:normAutofit lnSpcReduction="10000"/>
          </a:bodyPr>
          <a:lstStyle/>
          <a:p>
            <a:r>
              <a:rPr lang="en-US" altLang="zh-CN" dirty="0"/>
              <a:t>Explorative</a:t>
            </a:r>
            <a:r>
              <a:rPr lang="zh-CN" altLang="en-US" dirty="0"/>
              <a:t> </a:t>
            </a:r>
            <a:r>
              <a:rPr lang="en-US" altLang="zh-CN" dirty="0"/>
              <a:t>Data</a:t>
            </a:r>
            <a:r>
              <a:rPr lang="zh-CN" altLang="en-US" dirty="0"/>
              <a:t> </a:t>
            </a:r>
            <a:r>
              <a:rPr lang="en-US" altLang="zh-CN" dirty="0"/>
              <a:t>Analysis</a:t>
            </a:r>
            <a:r>
              <a:rPr lang="zh-CN" altLang="en-US" dirty="0"/>
              <a:t> </a:t>
            </a:r>
            <a:endParaRPr lang="en-GB" altLang="zh-CN" dirty="0"/>
          </a:p>
          <a:p>
            <a:r>
              <a:rPr lang="en-US" altLang="zh-CN" dirty="0"/>
              <a:t>&amp;</a:t>
            </a:r>
            <a:r>
              <a:rPr lang="zh-CN" altLang="en-US" dirty="0"/>
              <a:t> </a:t>
            </a:r>
            <a:r>
              <a:rPr lang="en-US" altLang="zh-CN" dirty="0"/>
              <a:t>Statistical</a:t>
            </a:r>
            <a:r>
              <a:rPr lang="zh-CN" altLang="en-US" dirty="0"/>
              <a:t> </a:t>
            </a:r>
            <a:r>
              <a:rPr lang="en-US" altLang="zh-CN" dirty="0"/>
              <a:t>Testing</a:t>
            </a:r>
            <a:endParaRPr lang="en-US" dirty="0"/>
          </a:p>
        </p:txBody>
      </p:sp>
      <p:sp>
        <p:nvSpPr>
          <p:cNvPr id="3" name="Text Placeholder 2">
            <a:extLst>
              <a:ext uri="{FF2B5EF4-FFF2-40B4-BE49-F238E27FC236}">
                <a16:creationId xmlns:a16="http://schemas.microsoft.com/office/drawing/2014/main" id="{F276C225-1940-2346-BA5A-192226BF693F}"/>
              </a:ext>
            </a:extLst>
          </p:cNvPr>
          <p:cNvSpPr>
            <a:spLocks noGrp="1"/>
          </p:cNvSpPr>
          <p:nvPr>
            <p:ph type="body" sz="quarter" idx="12"/>
          </p:nvPr>
        </p:nvSpPr>
        <p:spPr/>
        <p:txBody>
          <a:bodyPr>
            <a:normAutofit/>
          </a:bodyPr>
          <a:lstStyle/>
          <a:p>
            <a:r>
              <a:rPr lang="en-US" altLang="zh-CN" dirty="0"/>
              <a:t>&gt;&gt;&gt;</a:t>
            </a:r>
            <a:r>
              <a:rPr lang="zh-CN" altLang="en-US" dirty="0"/>
              <a:t> </a:t>
            </a:r>
            <a:r>
              <a:rPr lang="en-US" altLang="zh-CN" dirty="0"/>
              <a:t>Step</a:t>
            </a:r>
            <a:r>
              <a:rPr lang="zh-CN" altLang="en-US" dirty="0"/>
              <a:t> </a:t>
            </a:r>
            <a:r>
              <a:rPr lang="en-US" altLang="zh-CN" dirty="0"/>
              <a:t>2</a:t>
            </a:r>
            <a:endParaRPr lang="en-US" dirty="0"/>
          </a:p>
        </p:txBody>
      </p:sp>
    </p:spTree>
    <p:extLst>
      <p:ext uri="{BB962C8B-B14F-4D97-AF65-F5344CB8AC3E}">
        <p14:creationId xmlns:p14="http://schemas.microsoft.com/office/powerpoint/2010/main" val="375909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81DC039-383F-7D48-AEE7-B2F23F07DDA8}"/>
              </a:ext>
            </a:extLst>
          </p:cNvPr>
          <p:cNvSpPr>
            <a:spLocks noGrp="1"/>
          </p:cNvSpPr>
          <p:nvPr>
            <p:ph type="body" sz="quarter" idx="14"/>
          </p:nvPr>
        </p:nvSpPr>
        <p:spPr>
          <a:xfrm>
            <a:off x="7239000" y="1268413"/>
            <a:ext cx="4114800" cy="4897437"/>
          </a:xfrm>
          <a:effectLst>
            <a:outerShdw blurRad="50800" dist="38100" dir="2700000" algn="tl" rotWithShape="0">
              <a:prstClr val="black">
                <a:alpha val="40000"/>
              </a:prstClr>
            </a:outerShdw>
          </a:effectLst>
        </p:spPr>
        <p:txBody>
          <a:bodyPr/>
          <a:lstStyle/>
          <a:p>
            <a:pPr marL="285750" lvl="0" indent="-285750">
              <a:buFont typeface="Wingdings" pitchFamily="2" charset="2"/>
              <a:buChar char="Ø"/>
            </a:pPr>
            <a:r>
              <a:rPr lang="en-US" altLang="zh-CN" dirty="0">
                <a:solidFill>
                  <a:srgbClr val="001E61"/>
                </a:solidFill>
              </a:rPr>
              <a:t>First, we want to see the distribution of salary in the sample</a:t>
            </a:r>
          </a:p>
          <a:p>
            <a:pPr marL="285750" lvl="0" indent="-285750">
              <a:buFont typeface="Wingdings" pitchFamily="2" charset="2"/>
              <a:buChar char="Ø"/>
            </a:pPr>
            <a:r>
              <a:rPr lang="en-GB" dirty="0"/>
              <a:t>We also created a </a:t>
            </a:r>
            <a:r>
              <a:rPr lang="en-GB" b="1" dirty="0" err="1"/>
              <a:t>log_salary</a:t>
            </a:r>
            <a:r>
              <a:rPr lang="en-GB" b="1" dirty="0"/>
              <a:t> </a:t>
            </a:r>
            <a:r>
              <a:rPr lang="en-GB" dirty="0"/>
              <a:t>variable to help aid in the visualizations of the salary distribution</a:t>
            </a:r>
            <a:endParaRPr lang="en-US" altLang="zh-CN" b="1" i="1" dirty="0"/>
          </a:p>
          <a:p>
            <a:endParaRPr lang="en-US" altLang="zh-CN" b="1" i="1" dirty="0"/>
          </a:p>
          <a:p>
            <a:r>
              <a:rPr lang="en-US" altLang="zh-CN" b="1" i="1" u="sng" dirty="0"/>
              <a:t>Key</a:t>
            </a:r>
            <a:r>
              <a:rPr lang="zh-CN" altLang="en-US" b="1" i="1" u="sng" dirty="0"/>
              <a:t> </a:t>
            </a:r>
            <a:r>
              <a:rPr lang="en-US" altLang="zh-CN" b="1" i="1" u="sng" dirty="0"/>
              <a:t>Takeaways</a:t>
            </a:r>
          </a:p>
          <a:p>
            <a:pPr marL="285750" indent="-285750">
              <a:buFont typeface="Courier New" panose="02070309020205020404" pitchFamily="49" charset="0"/>
              <a:buChar char="o"/>
            </a:pPr>
            <a:r>
              <a:rPr lang="en-US" altLang="zh-CN" dirty="0"/>
              <a:t>The salary distribution is extremely right skewed</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endParaRPr lang="en-US" dirty="0"/>
          </a:p>
        </p:txBody>
      </p:sp>
      <p:sp>
        <p:nvSpPr>
          <p:cNvPr id="3" name="Footer Placeholder 2">
            <a:extLst>
              <a:ext uri="{FF2B5EF4-FFF2-40B4-BE49-F238E27FC236}">
                <a16:creationId xmlns:a16="http://schemas.microsoft.com/office/drawing/2014/main" id="{DACAD8C5-6CA5-1746-AD2A-F5EA82D6DB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7C29F0-B8E7-1746-B8D7-3EBBE79CD94D}"/>
              </a:ext>
            </a:extLst>
          </p:cNvPr>
          <p:cNvSpPr>
            <a:spLocks noGrp="1"/>
          </p:cNvSpPr>
          <p:nvPr>
            <p:ph type="sldNum" sz="quarter" idx="12"/>
          </p:nvPr>
        </p:nvSpPr>
        <p:spPr/>
        <p:txBody>
          <a:bodyPr/>
          <a:lstStyle/>
          <a:p>
            <a:fld id="{F97EA6E0-ACB3-C744-814F-68814E5220CF}" type="slidenum">
              <a:rPr lang="en-US" smtClean="0"/>
              <a:t>5</a:t>
            </a:fld>
            <a:endParaRPr lang="en-US"/>
          </a:p>
        </p:txBody>
      </p:sp>
      <p:sp>
        <p:nvSpPr>
          <p:cNvPr id="8" name="Title 7">
            <a:extLst>
              <a:ext uri="{FF2B5EF4-FFF2-40B4-BE49-F238E27FC236}">
                <a16:creationId xmlns:a16="http://schemas.microsoft.com/office/drawing/2014/main" id="{38A6E4CE-5362-8940-822E-9B027991FEB7}"/>
              </a:ext>
            </a:extLst>
          </p:cNvPr>
          <p:cNvSpPr>
            <a:spLocks noGrp="1"/>
          </p:cNvSpPr>
          <p:nvPr>
            <p:ph type="title"/>
          </p:nvPr>
        </p:nvSpPr>
        <p:spPr/>
        <p:txBody>
          <a:bodyPr/>
          <a:lstStyle/>
          <a:p>
            <a:r>
              <a:rPr lang="en-US" dirty="0"/>
              <a:t>Salary </a:t>
            </a:r>
            <a:r>
              <a:rPr lang="en-US" altLang="zh-CN" dirty="0"/>
              <a:t>D</a:t>
            </a:r>
            <a:r>
              <a:rPr lang="en-US" dirty="0"/>
              <a:t>istribution</a:t>
            </a:r>
          </a:p>
        </p:txBody>
      </p:sp>
      <p:sp>
        <p:nvSpPr>
          <p:cNvPr id="10" name="Text Placeholder 9">
            <a:extLst>
              <a:ext uri="{FF2B5EF4-FFF2-40B4-BE49-F238E27FC236}">
                <a16:creationId xmlns:a16="http://schemas.microsoft.com/office/drawing/2014/main" id="{30B12306-8D81-5141-9BA7-86E0638084D9}"/>
              </a:ext>
            </a:extLst>
          </p:cNvPr>
          <p:cNvSpPr>
            <a:spLocks noGrp="1"/>
          </p:cNvSpPr>
          <p:nvPr>
            <p:ph type="body" sz="quarter" idx="13"/>
          </p:nvPr>
        </p:nvSpPr>
        <p:spPr/>
        <p:txBody>
          <a:bodyPr/>
          <a:lstStyle/>
          <a:p>
            <a:r>
              <a:rPr lang="en-US" dirty="0"/>
              <a:t>Density plot for salary and </a:t>
            </a:r>
            <a:r>
              <a:rPr lang="en-US" dirty="0" err="1"/>
              <a:t>log</a:t>
            </a:r>
            <a:r>
              <a:rPr lang="en-US" altLang="zh-CN" dirty="0" err="1"/>
              <a:t>_</a:t>
            </a:r>
            <a:r>
              <a:rPr lang="en-US" dirty="0" err="1"/>
              <a:t>salary</a:t>
            </a:r>
            <a:endParaRPr lang="en-US" dirty="0"/>
          </a:p>
        </p:txBody>
      </p:sp>
      <p:pic>
        <p:nvPicPr>
          <p:cNvPr id="2" name="Picture 1">
            <a:extLst>
              <a:ext uri="{FF2B5EF4-FFF2-40B4-BE49-F238E27FC236}">
                <a16:creationId xmlns:a16="http://schemas.microsoft.com/office/drawing/2014/main" id="{FB76FC85-4567-9F46-B0B8-8A41AD8CD933}"/>
              </a:ext>
            </a:extLst>
          </p:cNvPr>
          <p:cNvPicPr>
            <a:picLocks noChangeAspect="1"/>
          </p:cNvPicPr>
          <p:nvPr/>
        </p:nvPicPr>
        <p:blipFill>
          <a:blip r:embed="rId2"/>
          <a:stretch>
            <a:fillRect/>
          </a:stretch>
        </p:blipFill>
        <p:spPr>
          <a:xfrm>
            <a:off x="671513" y="1376646"/>
            <a:ext cx="5631428" cy="4693082"/>
          </a:xfrm>
          <a:prstGeom prst="rect">
            <a:avLst/>
          </a:prstGeom>
        </p:spPr>
      </p:pic>
      <p:sp>
        <p:nvSpPr>
          <p:cNvPr id="5" name="Rectangle 4">
            <a:extLst>
              <a:ext uri="{FF2B5EF4-FFF2-40B4-BE49-F238E27FC236}">
                <a16:creationId xmlns:a16="http://schemas.microsoft.com/office/drawing/2014/main" id="{8EC35514-F1B5-0D48-AC21-438475EE079E}"/>
              </a:ext>
            </a:extLst>
          </p:cNvPr>
          <p:cNvSpPr/>
          <p:nvPr/>
        </p:nvSpPr>
        <p:spPr>
          <a:xfrm>
            <a:off x="502853" y="1268413"/>
            <a:ext cx="5848215" cy="4897437"/>
          </a:xfrm>
          <a:prstGeom prst="rect">
            <a:avLst/>
          </a:prstGeom>
          <a:no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ouse_Arrow">
            <a:extLst>
              <a:ext uri="{FF2B5EF4-FFF2-40B4-BE49-F238E27FC236}">
                <a16:creationId xmlns:a16="http://schemas.microsoft.com/office/drawing/2014/main" id="{3557308A-E8E7-D44D-9A0F-6D67323B52AA}"/>
              </a:ext>
            </a:extLst>
          </p:cNvPr>
          <p:cNvSpPr/>
          <p:nvPr/>
        </p:nvSpPr>
        <p:spPr>
          <a:xfrm>
            <a:off x="6645930" y="2052036"/>
            <a:ext cx="298208" cy="2810893"/>
          </a:xfrm>
          <a:custGeom>
            <a:avLst/>
            <a:gdLst>
              <a:gd name="connsiteX0" fmla="*/ 8313 w 581895"/>
              <a:gd name="connsiteY0" fmla="*/ 0 h 2535381"/>
              <a:gd name="connsiteX1" fmla="*/ 581891 w 581895"/>
              <a:gd name="connsiteY1" fmla="*/ 1280160 h 2535381"/>
              <a:gd name="connsiteX2" fmla="*/ 0 w 581895"/>
              <a:gd name="connsiteY2" fmla="*/ 2535381 h 2535381"/>
              <a:gd name="connsiteX0" fmla="*/ 8313 w 780423"/>
              <a:gd name="connsiteY0" fmla="*/ 0 h 2535381"/>
              <a:gd name="connsiteX1" fmla="*/ 581891 w 780423"/>
              <a:gd name="connsiteY1" fmla="*/ 1280160 h 2535381"/>
              <a:gd name="connsiteX2" fmla="*/ 0 w 780423"/>
              <a:gd name="connsiteY2" fmla="*/ 2535381 h 2535381"/>
              <a:gd name="connsiteX0" fmla="*/ 8313 w 778965"/>
              <a:gd name="connsiteY0" fmla="*/ 0 h 2535381"/>
              <a:gd name="connsiteX1" fmla="*/ 581891 w 778965"/>
              <a:gd name="connsiteY1" fmla="*/ 1280160 h 2535381"/>
              <a:gd name="connsiteX2" fmla="*/ 0 w 778965"/>
              <a:gd name="connsiteY2" fmla="*/ 2535381 h 2535381"/>
              <a:gd name="connsiteX0" fmla="*/ 8313 w 581895"/>
              <a:gd name="connsiteY0" fmla="*/ 0 h 2535381"/>
              <a:gd name="connsiteX1" fmla="*/ 581891 w 581895"/>
              <a:gd name="connsiteY1" fmla="*/ 1280160 h 2535381"/>
              <a:gd name="connsiteX2" fmla="*/ 0 w 581895"/>
              <a:gd name="connsiteY2" fmla="*/ 2535381 h 2535381"/>
              <a:gd name="connsiteX0" fmla="*/ 8313 w 581895"/>
              <a:gd name="connsiteY0" fmla="*/ 0 h 2535430"/>
              <a:gd name="connsiteX1" fmla="*/ 581891 w 581895"/>
              <a:gd name="connsiteY1" fmla="*/ 1280160 h 2535430"/>
              <a:gd name="connsiteX2" fmla="*/ 0 w 581895"/>
              <a:gd name="connsiteY2" fmla="*/ 2535381 h 2535430"/>
              <a:gd name="connsiteX0" fmla="*/ 8313 w 581893"/>
              <a:gd name="connsiteY0" fmla="*/ 0 h 2535430"/>
              <a:gd name="connsiteX1" fmla="*/ 581891 w 581893"/>
              <a:gd name="connsiteY1" fmla="*/ 1280160 h 2535430"/>
              <a:gd name="connsiteX2" fmla="*/ 0 w 581893"/>
              <a:gd name="connsiteY2" fmla="*/ 2535381 h 2535430"/>
              <a:gd name="connsiteX0" fmla="*/ 8313 w 581893"/>
              <a:gd name="connsiteY0" fmla="*/ 0 h 2535430"/>
              <a:gd name="connsiteX1" fmla="*/ 581891 w 581893"/>
              <a:gd name="connsiteY1" fmla="*/ 1280160 h 2535430"/>
              <a:gd name="connsiteX2" fmla="*/ 0 w 581893"/>
              <a:gd name="connsiteY2" fmla="*/ 2535381 h 2535430"/>
            </a:gdLst>
            <a:ahLst/>
            <a:cxnLst>
              <a:cxn ang="0">
                <a:pos x="connsiteX0" y="connsiteY0"/>
              </a:cxn>
              <a:cxn ang="0">
                <a:pos x="connsiteX1" y="connsiteY1"/>
              </a:cxn>
              <a:cxn ang="0">
                <a:pos x="connsiteX2" y="connsiteY2"/>
              </a:cxn>
            </a:cxnLst>
            <a:rect l="l" t="t" r="r" b="b"/>
            <a:pathLst>
              <a:path w="581893" h="2535430">
                <a:moveTo>
                  <a:pt x="8313" y="0"/>
                </a:moveTo>
                <a:cubicBezTo>
                  <a:pt x="10044" y="3348"/>
                  <a:pt x="583276" y="1279584"/>
                  <a:pt x="581891" y="1280160"/>
                </a:cubicBezTo>
                <a:cubicBezTo>
                  <a:pt x="580506" y="1280736"/>
                  <a:pt x="4503" y="2544502"/>
                  <a:pt x="0" y="2535381"/>
                </a:cubicBezTo>
              </a:path>
            </a:pathLst>
          </a:custGeom>
          <a:noFill/>
          <a:ln w="25400">
            <a:solidFill>
              <a:schemeClr val="tx1">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7578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81DC039-383F-7D48-AEE7-B2F23F07DDA8}"/>
              </a:ext>
            </a:extLst>
          </p:cNvPr>
          <p:cNvSpPr>
            <a:spLocks noGrp="1"/>
          </p:cNvSpPr>
          <p:nvPr>
            <p:ph type="body" sz="quarter" idx="14"/>
          </p:nvPr>
        </p:nvSpPr>
        <p:spPr>
          <a:xfrm>
            <a:off x="7239000" y="1268413"/>
            <a:ext cx="4114800" cy="4897437"/>
          </a:xfrm>
          <a:effectLst>
            <a:outerShdw blurRad="50800" dist="38100" dir="2700000" algn="tl" rotWithShape="0">
              <a:prstClr val="black">
                <a:alpha val="40000"/>
              </a:prstClr>
            </a:outerShdw>
          </a:effectLst>
        </p:spPr>
        <p:txBody>
          <a:bodyPr/>
          <a:lstStyle/>
          <a:p>
            <a:pPr marL="285750" indent="-285750">
              <a:buFont typeface="Wingdings" pitchFamily="2" charset="2"/>
              <a:buChar char="Ø"/>
            </a:pPr>
            <a:r>
              <a:rPr lang="en-US" altLang="zh-CN" dirty="0"/>
              <a:t>We want to know the industry distribution in the sample</a:t>
            </a:r>
          </a:p>
          <a:p>
            <a:pPr marL="285750" indent="-285750">
              <a:buFont typeface="Wingdings" pitchFamily="2" charset="2"/>
              <a:buChar char="Ø"/>
            </a:pPr>
            <a:r>
              <a:rPr lang="en-US" altLang="zh-CN" dirty="0"/>
              <a:t>We</a:t>
            </a:r>
            <a:r>
              <a:rPr lang="zh-CN" altLang="en-US" dirty="0"/>
              <a:t> </a:t>
            </a:r>
            <a:r>
              <a:rPr lang="en-US" altLang="zh-CN" dirty="0"/>
              <a:t>select</a:t>
            </a:r>
            <a:r>
              <a:rPr lang="zh-CN" altLang="en-US" dirty="0"/>
              <a:t> </a:t>
            </a:r>
            <a:r>
              <a:rPr lang="en-US" altLang="zh-CN" dirty="0"/>
              <a:t>the</a:t>
            </a:r>
            <a:r>
              <a:rPr lang="zh-CN" altLang="en-US" dirty="0"/>
              <a:t> </a:t>
            </a:r>
            <a:r>
              <a:rPr lang="en-US" altLang="zh-CN" dirty="0"/>
              <a:t>top</a:t>
            </a:r>
            <a:r>
              <a:rPr lang="zh-CN" altLang="en-US" dirty="0"/>
              <a:t> </a:t>
            </a:r>
            <a:r>
              <a:rPr lang="en-US" altLang="zh-CN" dirty="0"/>
              <a:t>25</a:t>
            </a:r>
            <a:r>
              <a:rPr lang="zh-CN" altLang="en-US" dirty="0"/>
              <a:t> </a:t>
            </a:r>
            <a:r>
              <a:rPr lang="en-US" altLang="zh-CN" dirty="0"/>
              <a:t>industries</a:t>
            </a:r>
            <a:r>
              <a:rPr lang="zh-CN" altLang="en-US" dirty="0"/>
              <a:t> </a:t>
            </a:r>
            <a:r>
              <a:rPr lang="en-US" altLang="zh-CN" dirty="0"/>
              <a:t>which</a:t>
            </a:r>
            <a:r>
              <a:rPr lang="zh-CN" altLang="en-US" dirty="0"/>
              <a:t> </a:t>
            </a:r>
            <a:r>
              <a:rPr lang="en-US" altLang="zh-CN" dirty="0"/>
              <a:t>accounts</a:t>
            </a:r>
            <a:r>
              <a:rPr lang="zh-CN" altLang="en-US" dirty="0"/>
              <a:t> </a:t>
            </a:r>
            <a:r>
              <a:rPr lang="en-US" altLang="zh-CN" dirty="0"/>
              <a:t>for</a:t>
            </a:r>
            <a:r>
              <a:rPr lang="zh-CN" altLang="en-US" dirty="0"/>
              <a:t> </a:t>
            </a:r>
            <a:r>
              <a:rPr lang="en-US" dirty="0"/>
              <a:t>c. 92% of total respond</a:t>
            </a:r>
            <a:r>
              <a:rPr lang="en-US" altLang="zh-CN" dirty="0"/>
              <a:t>ents</a:t>
            </a:r>
          </a:p>
          <a:p>
            <a:endParaRPr lang="en-US" altLang="zh-CN" b="1" i="1" u="sng" dirty="0"/>
          </a:p>
          <a:p>
            <a:r>
              <a:rPr lang="en-US" altLang="zh-CN" b="1" i="1" u="sng" dirty="0"/>
              <a:t>Key</a:t>
            </a:r>
            <a:r>
              <a:rPr lang="zh-CN" altLang="en-US" b="1" i="1" u="sng" dirty="0"/>
              <a:t> </a:t>
            </a:r>
            <a:r>
              <a:rPr lang="en-US" altLang="zh-CN" b="1" i="1" u="sng" dirty="0"/>
              <a:t>Takeaways</a:t>
            </a:r>
          </a:p>
          <a:p>
            <a:pPr marL="285750" indent="-285750">
              <a:buFont typeface="Courier New" panose="02070309020205020404" pitchFamily="49" charset="0"/>
              <a:buChar char="o"/>
            </a:pPr>
            <a:r>
              <a:rPr lang="en-US" altLang="zh-CN" dirty="0"/>
              <a:t>Computing &amp; tech is the top-chosen industry among respondents, followed by Education and Non-profit</a:t>
            </a:r>
          </a:p>
          <a:p>
            <a:pPr marL="285750" indent="-285750">
              <a:buFont typeface="Courier New" panose="02070309020205020404" pitchFamily="49" charset="0"/>
              <a:buChar char="o"/>
            </a:pPr>
            <a:r>
              <a:rPr lang="en-GB" dirty="0"/>
              <a:t>This indicate that the sample might include more respondents from industries have higher exposure to tech and internet</a:t>
            </a:r>
          </a:p>
          <a:p>
            <a:pPr marL="285750" indent="-285750">
              <a:buFont typeface="Courier New" panose="02070309020205020404" pitchFamily="49" charset="0"/>
              <a:buChar char="o"/>
            </a:pPr>
            <a:endParaRPr lang="en-US" altLang="zh-CN" dirty="0"/>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endParaRPr lang="en-US" dirty="0"/>
          </a:p>
        </p:txBody>
      </p:sp>
      <p:sp>
        <p:nvSpPr>
          <p:cNvPr id="3" name="Footer Placeholder 2">
            <a:extLst>
              <a:ext uri="{FF2B5EF4-FFF2-40B4-BE49-F238E27FC236}">
                <a16:creationId xmlns:a16="http://schemas.microsoft.com/office/drawing/2014/main" id="{DACAD8C5-6CA5-1746-AD2A-F5EA82D6DB0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F7C29F0-B8E7-1746-B8D7-3EBBE79CD94D}"/>
              </a:ext>
            </a:extLst>
          </p:cNvPr>
          <p:cNvSpPr>
            <a:spLocks noGrp="1"/>
          </p:cNvSpPr>
          <p:nvPr>
            <p:ph type="sldNum" sz="quarter" idx="12"/>
          </p:nvPr>
        </p:nvSpPr>
        <p:spPr/>
        <p:txBody>
          <a:bodyPr/>
          <a:lstStyle/>
          <a:p>
            <a:fld id="{F97EA6E0-ACB3-C744-814F-68814E5220CF}" type="slidenum">
              <a:rPr lang="en-US" smtClean="0"/>
              <a:t>6</a:t>
            </a:fld>
            <a:endParaRPr lang="en-US"/>
          </a:p>
        </p:txBody>
      </p:sp>
      <p:sp>
        <p:nvSpPr>
          <p:cNvPr id="8" name="Title 7">
            <a:extLst>
              <a:ext uri="{FF2B5EF4-FFF2-40B4-BE49-F238E27FC236}">
                <a16:creationId xmlns:a16="http://schemas.microsoft.com/office/drawing/2014/main" id="{38A6E4CE-5362-8940-822E-9B027991FEB7}"/>
              </a:ext>
            </a:extLst>
          </p:cNvPr>
          <p:cNvSpPr>
            <a:spLocks noGrp="1"/>
          </p:cNvSpPr>
          <p:nvPr>
            <p:ph type="title"/>
          </p:nvPr>
        </p:nvSpPr>
        <p:spPr/>
        <p:txBody>
          <a:bodyPr/>
          <a:lstStyle/>
          <a:p>
            <a:r>
              <a:rPr lang="en-US" altLang="zh-CN" dirty="0"/>
              <a:t>Industry</a:t>
            </a:r>
            <a:r>
              <a:rPr lang="zh-CN" altLang="en-US" dirty="0"/>
              <a:t> </a:t>
            </a:r>
            <a:r>
              <a:rPr lang="en-US" altLang="zh-CN" dirty="0"/>
              <a:t>Distribution</a:t>
            </a:r>
            <a:endParaRPr lang="en-US" dirty="0"/>
          </a:p>
        </p:txBody>
      </p:sp>
      <p:sp>
        <p:nvSpPr>
          <p:cNvPr id="10" name="Text Placeholder 9">
            <a:extLst>
              <a:ext uri="{FF2B5EF4-FFF2-40B4-BE49-F238E27FC236}">
                <a16:creationId xmlns:a16="http://schemas.microsoft.com/office/drawing/2014/main" id="{30B12306-8D81-5141-9BA7-86E0638084D9}"/>
              </a:ext>
            </a:extLst>
          </p:cNvPr>
          <p:cNvSpPr>
            <a:spLocks noGrp="1"/>
          </p:cNvSpPr>
          <p:nvPr>
            <p:ph type="body" sz="quarter" idx="13"/>
          </p:nvPr>
        </p:nvSpPr>
        <p:spPr>
          <a:xfrm>
            <a:off x="407988" y="788272"/>
            <a:ext cx="10366692" cy="365125"/>
          </a:xfrm>
        </p:spPr>
        <p:txBody>
          <a:bodyPr/>
          <a:lstStyle/>
          <a:p>
            <a:r>
              <a:rPr lang="en-US" dirty="0"/>
              <a:t>Bar chart for </a:t>
            </a:r>
            <a:r>
              <a:rPr lang="en-US" altLang="zh-CN" dirty="0"/>
              <a:t>number</a:t>
            </a:r>
            <a:r>
              <a:rPr lang="zh-CN" altLang="en-US" dirty="0"/>
              <a:t> </a:t>
            </a:r>
            <a:r>
              <a:rPr lang="en-US" altLang="zh-CN" dirty="0"/>
              <a:t>of</a:t>
            </a:r>
            <a:r>
              <a:rPr lang="zh-CN" altLang="en-US" dirty="0"/>
              <a:t> </a:t>
            </a:r>
            <a:r>
              <a:rPr lang="en-US" altLang="zh-CN" dirty="0"/>
              <a:t>respondents</a:t>
            </a:r>
            <a:r>
              <a:rPr lang="zh-CN" altLang="en-US" dirty="0"/>
              <a:t> </a:t>
            </a:r>
            <a:r>
              <a:rPr lang="en-US" altLang="zh-CN" dirty="0"/>
              <a:t>within</a:t>
            </a:r>
            <a:r>
              <a:rPr lang="zh-CN" altLang="en-US" dirty="0"/>
              <a:t> </a:t>
            </a:r>
            <a:r>
              <a:rPr lang="en-US" altLang="zh-CN" dirty="0"/>
              <a:t>the</a:t>
            </a:r>
            <a:r>
              <a:rPr lang="zh-CN" altLang="en-US" dirty="0"/>
              <a:t> </a:t>
            </a:r>
            <a:r>
              <a:rPr lang="en-US" dirty="0"/>
              <a:t>top 25 industries</a:t>
            </a:r>
          </a:p>
        </p:txBody>
      </p:sp>
      <p:pic>
        <p:nvPicPr>
          <p:cNvPr id="6" name="Picture 5">
            <a:extLst>
              <a:ext uri="{FF2B5EF4-FFF2-40B4-BE49-F238E27FC236}">
                <a16:creationId xmlns:a16="http://schemas.microsoft.com/office/drawing/2014/main" id="{38395A32-8BD7-D346-952B-2DA2F3DA835E}"/>
              </a:ext>
            </a:extLst>
          </p:cNvPr>
          <p:cNvPicPr>
            <a:picLocks noChangeAspect="1"/>
          </p:cNvPicPr>
          <p:nvPr/>
        </p:nvPicPr>
        <p:blipFill>
          <a:blip r:embed="rId2"/>
          <a:stretch>
            <a:fillRect/>
          </a:stretch>
        </p:blipFill>
        <p:spPr>
          <a:xfrm>
            <a:off x="701820" y="1406037"/>
            <a:ext cx="5450279" cy="4759813"/>
          </a:xfrm>
          <a:prstGeom prst="rect">
            <a:avLst/>
          </a:prstGeom>
        </p:spPr>
      </p:pic>
      <p:sp>
        <p:nvSpPr>
          <p:cNvPr id="15" name="Rectangle 14">
            <a:extLst>
              <a:ext uri="{FF2B5EF4-FFF2-40B4-BE49-F238E27FC236}">
                <a16:creationId xmlns:a16="http://schemas.microsoft.com/office/drawing/2014/main" id="{D67EA627-F641-2649-86D5-8E99B2343E07}"/>
              </a:ext>
            </a:extLst>
          </p:cNvPr>
          <p:cNvSpPr/>
          <p:nvPr/>
        </p:nvSpPr>
        <p:spPr>
          <a:xfrm>
            <a:off x="502853" y="1268413"/>
            <a:ext cx="5848215" cy="4897437"/>
          </a:xfrm>
          <a:prstGeom prst="rect">
            <a:avLst/>
          </a:prstGeom>
          <a:no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ouse_Arrow">
            <a:extLst>
              <a:ext uri="{FF2B5EF4-FFF2-40B4-BE49-F238E27FC236}">
                <a16:creationId xmlns:a16="http://schemas.microsoft.com/office/drawing/2014/main" id="{5DD993A6-8C18-E149-832B-12FD42E65B8F}"/>
              </a:ext>
            </a:extLst>
          </p:cNvPr>
          <p:cNvSpPr/>
          <p:nvPr/>
        </p:nvSpPr>
        <p:spPr>
          <a:xfrm>
            <a:off x="6645930" y="2052036"/>
            <a:ext cx="298208" cy="2810893"/>
          </a:xfrm>
          <a:custGeom>
            <a:avLst/>
            <a:gdLst>
              <a:gd name="connsiteX0" fmla="*/ 8313 w 581895"/>
              <a:gd name="connsiteY0" fmla="*/ 0 h 2535381"/>
              <a:gd name="connsiteX1" fmla="*/ 581891 w 581895"/>
              <a:gd name="connsiteY1" fmla="*/ 1280160 h 2535381"/>
              <a:gd name="connsiteX2" fmla="*/ 0 w 581895"/>
              <a:gd name="connsiteY2" fmla="*/ 2535381 h 2535381"/>
              <a:gd name="connsiteX0" fmla="*/ 8313 w 780423"/>
              <a:gd name="connsiteY0" fmla="*/ 0 h 2535381"/>
              <a:gd name="connsiteX1" fmla="*/ 581891 w 780423"/>
              <a:gd name="connsiteY1" fmla="*/ 1280160 h 2535381"/>
              <a:gd name="connsiteX2" fmla="*/ 0 w 780423"/>
              <a:gd name="connsiteY2" fmla="*/ 2535381 h 2535381"/>
              <a:gd name="connsiteX0" fmla="*/ 8313 w 778965"/>
              <a:gd name="connsiteY0" fmla="*/ 0 h 2535381"/>
              <a:gd name="connsiteX1" fmla="*/ 581891 w 778965"/>
              <a:gd name="connsiteY1" fmla="*/ 1280160 h 2535381"/>
              <a:gd name="connsiteX2" fmla="*/ 0 w 778965"/>
              <a:gd name="connsiteY2" fmla="*/ 2535381 h 2535381"/>
              <a:gd name="connsiteX0" fmla="*/ 8313 w 581895"/>
              <a:gd name="connsiteY0" fmla="*/ 0 h 2535381"/>
              <a:gd name="connsiteX1" fmla="*/ 581891 w 581895"/>
              <a:gd name="connsiteY1" fmla="*/ 1280160 h 2535381"/>
              <a:gd name="connsiteX2" fmla="*/ 0 w 581895"/>
              <a:gd name="connsiteY2" fmla="*/ 2535381 h 2535381"/>
              <a:gd name="connsiteX0" fmla="*/ 8313 w 581895"/>
              <a:gd name="connsiteY0" fmla="*/ 0 h 2535430"/>
              <a:gd name="connsiteX1" fmla="*/ 581891 w 581895"/>
              <a:gd name="connsiteY1" fmla="*/ 1280160 h 2535430"/>
              <a:gd name="connsiteX2" fmla="*/ 0 w 581895"/>
              <a:gd name="connsiteY2" fmla="*/ 2535381 h 2535430"/>
              <a:gd name="connsiteX0" fmla="*/ 8313 w 581893"/>
              <a:gd name="connsiteY0" fmla="*/ 0 h 2535430"/>
              <a:gd name="connsiteX1" fmla="*/ 581891 w 581893"/>
              <a:gd name="connsiteY1" fmla="*/ 1280160 h 2535430"/>
              <a:gd name="connsiteX2" fmla="*/ 0 w 581893"/>
              <a:gd name="connsiteY2" fmla="*/ 2535381 h 2535430"/>
              <a:gd name="connsiteX0" fmla="*/ 8313 w 581893"/>
              <a:gd name="connsiteY0" fmla="*/ 0 h 2535430"/>
              <a:gd name="connsiteX1" fmla="*/ 581891 w 581893"/>
              <a:gd name="connsiteY1" fmla="*/ 1280160 h 2535430"/>
              <a:gd name="connsiteX2" fmla="*/ 0 w 581893"/>
              <a:gd name="connsiteY2" fmla="*/ 2535381 h 2535430"/>
            </a:gdLst>
            <a:ahLst/>
            <a:cxnLst>
              <a:cxn ang="0">
                <a:pos x="connsiteX0" y="connsiteY0"/>
              </a:cxn>
              <a:cxn ang="0">
                <a:pos x="connsiteX1" y="connsiteY1"/>
              </a:cxn>
              <a:cxn ang="0">
                <a:pos x="connsiteX2" y="connsiteY2"/>
              </a:cxn>
            </a:cxnLst>
            <a:rect l="l" t="t" r="r" b="b"/>
            <a:pathLst>
              <a:path w="581893" h="2535430">
                <a:moveTo>
                  <a:pt x="8313" y="0"/>
                </a:moveTo>
                <a:cubicBezTo>
                  <a:pt x="10044" y="3348"/>
                  <a:pt x="583276" y="1279584"/>
                  <a:pt x="581891" y="1280160"/>
                </a:cubicBezTo>
                <a:cubicBezTo>
                  <a:pt x="580506" y="1280736"/>
                  <a:pt x="4503" y="2544502"/>
                  <a:pt x="0" y="2535381"/>
                </a:cubicBezTo>
              </a:path>
            </a:pathLst>
          </a:custGeom>
          <a:noFill/>
          <a:ln w="25400">
            <a:solidFill>
              <a:schemeClr val="tx1">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3896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81DC039-383F-7D48-AEE7-B2F23F07DDA8}"/>
              </a:ext>
            </a:extLst>
          </p:cNvPr>
          <p:cNvSpPr>
            <a:spLocks noGrp="1"/>
          </p:cNvSpPr>
          <p:nvPr>
            <p:ph type="body" sz="quarter" idx="14"/>
          </p:nvPr>
        </p:nvSpPr>
        <p:spPr>
          <a:xfrm>
            <a:off x="7239000" y="1268413"/>
            <a:ext cx="4114800" cy="4897437"/>
          </a:xfrm>
          <a:effectLst>
            <a:outerShdw blurRad="50800" dist="38100" dir="2700000" algn="tl" rotWithShape="0">
              <a:prstClr val="black">
                <a:alpha val="40000"/>
              </a:prstClr>
            </a:outerShdw>
          </a:effectLst>
        </p:spPr>
        <p:txBody>
          <a:bodyPr>
            <a:normAutofit lnSpcReduction="10000"/>
          </a:bodyPr>
          <a:lstStyle/>
          <a:p>
            <a:pPr marL="285750" indent="-285750">
              <a:buFont typeface="Wingdings" pitchFamily="2" charset="2"/>
              <a:buChar char="Ø"/>
            </a:pPr>
            <a:r>
              <a:rPr lang="en-GB" dirty="0"/>
              <a:t>We are interested in the type of industries with top salary for man and woman</a:t>
            </a:r>
            <a:endParaRPr lang="en-GB" altLang="zh-CN" dirty="0"/>
          </a:p>
          <a:p>
            <a:endParaRPr lang="en-US" altLang="zh-CN" b="1" i="1" u="sng" dirty="0"/>
          </a:p>
          <a:p>
            <a:r>
              <a:rPr lang="en-US" altLang="zh-CN" b="1" i="1" u="sng" dirty="0"/>
              <a:t>Key</a:t>
            </a:r>
            <a:r>
              <a:rPr lang="zh-CN" altLang="en-US" b="1" i="1" u="sng" dirty="0"/>
              <a:t> </a:t>
            </a:r>
            <a:r>
              <a:rPr lang="en-US" altLang="zh-CN" b="1" i="1" u="sng" dirty="0"/>
              <a:t>Takeaways</a:t>
            </a:r>
          </a:p>
          <a:p>
            <a:pPr marL="285750" indent="-285750">
              <a:buFont typeface="Courier New" panose="02070309020205020404" pitchFamily="49" charset="0"/>
              <a:buChar char="o"/>
            </a:pPr>
            <a:r>
              <a:rPr lang="en-US" altLang="zh-CN" dirty="0"/>
              <a:t>For both man and woman, the top earning industries are alike (Law, Computing or Tech, Business or Consulting)</a:t>
            </a:r>
          </a:p>
          <a:p>
            <a:pPr marL="285750" indent="-285750">
              <a:buFont typeface="Courier New" panose="02070309020205020404" pitchFamily="49" charset="0"/>
              <a:buChar char="o"/>
            </a:pPr>
            <a:r>
              <a:rPr lang="en-US" altLang="zh-CN" dirty="0"/>
              <a:t>Respondents from Law, </a:t>
            </a:r>
            <a:r>
              <a:rPr lang="en-US" altLang="zh-CN" dirty="0" err="1"/>
              <a:t>Govenment</a:t>
            </a:r>
            <a:r>
              <a:rPr lang="en-US" altLang="zh-CN" dirty="0"/>
              <a:t> and Education tends to have higher education level compared to the rest, reflecting the academic/professional requirements of these positions</a:t>
            </a:r>
          </a:p>
          <a:p>
            <a:pPr marL="285750" indent="-285750">
              <a:buFont typeface="Courier New" panose="02070309020205020404" pitchFamily="49" charset="0"/>
              <a:buChar char="o"/>
            </a:pPr>
            <a:r>
              <a:rPr lang="en-US" altLang="zh-CN" dirty="0"/>
              <a:t>The difference between the salary within sales and accounting, banking &amp; finance is likely due to the subdivisions chosen based on gender nature</a:t>
            </a:r>
          </a:p>
          <a:p>
            <a:pPr marL="285750" indent="-285750">
              <a:buFont typeface="Courier New" panose="02070309020205020404" pitchFamily="49" charset="0"/>
              <a:buChar char="o"/>
            </a:pPr>
            <a:endParaRPr lang="en-US" altLang="zh-CN" dirty="0"/>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endParaRPr lang="en-US" dirty="0"/>
          </a:p>
        </p:txBody>
      </p:sp>
      <p:sp>
        <p:nvSpPr>
          <p:cNvPr id="3" name="Footer Placeholder 2">
            <a:extLst>
              <a:ext uri="{FF2B5EF4-FFF2-40B4-BE49-F238E27FC236}">
                <a16:creationId xmlns:a16="http://schemas.microsoft.com/office/drawing/2014/main" id="{DACAD8C5-6CA5-1746-AD2A-F5EA82D6DB0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F7C29F0-B8E7-1746-B8D7-3EBBE79CD94D}"/>
              </a:ext>
            </a:extLst>
          </p:cNvPr>
          <p:cNvSpPr>
            <a:spLocks noGrp="1"/>
          </p:cNvSpPr>
          <p:nvPr>
            <p:ph type="sldNum" sz="quarter" idx="12"/>
          </p:nvPr>
        </p:nvSpPr>
        <p:spPr/>
        <p:txBody>
          <a:bodyPr/>
          <a:lstStyle/>
          <a:p>
            <a:fld id="{F97EA6E0-ACB3-C744-814F-68814E5220CF}" type="slidenum">
              <a:rPr lang="en-US" smtClean="0"/>
              <a:t>7</a:t>
            </a:fld>
            <a:endParaRPr lang="en-US"/>
          </a:p>
        </p:txBody>
      </p:sp>
      <p:sp>
        <p:nvSpPr>
          <p:cNvPr id="8" name="Title 7">
            <a:extLst>
              <a:ext uri="{FF2B5EF4-FFF2-40B4-BE49-F238E27FC236}">
                <a16:creationId xmlns:a16="http://schemas.microsoft.com/office/drawing/2014/main" id="{38A6E4CE-5362-8940-822E-9B027991FEB7}"/>
              </a:ext>
            </a:extLst>
          </p:cNvPr>
          <p:cNvSpPr>
            <a:spLocks noGrp="1"/>
          </p:cNvSpPr>
          <p:nvPr>
            <p:ph type="title"/>
          </p:nvPr>
        </p:nvSpPr>
        <p:spPr/>
        <p:txBody>
          <a:bodyPr/>
          <a:lstStyle/>
          <a:p>
            <a:r>
              <a:rPr lang="en-US" altLang="zh-CN" dirty="0"/>
              <a:t>Gender</a:t>
            </a:r>
            <a:r>
              <a:rPr lang="zh-CN" altLang="en-US" dirty="0"/>
              <a:t> </a:t>
            </a:r>
            <a:r>
              <a:rPr lang="en-US" altLang="zh-CN" dirty="0"/>
              <a:t>and</a:t>
            </a:r>
            <a:r>
              <a:rPr lang="zh-CN" altLang="en-US" dirty="0"/>
              <a:t> </a:t>
            </a:r>
            <a:r>
              <a:rPr lang="en-US" altLang="zh-CN" dirty="0"/>
              <a:t>Salary</a:t>
            </a:r>
            <a:r>
              <a:rPr lang="zh-CN" altLang="en-US" dirty="0"/>
              <a:t> </a:t>
            </a:r>
            <a:r>
              <a:rPr lang="en-US" altLang="zh-CN" dirty="0"/>
              <a:t>(1/2)</a:t>
            </a:r>
            <a:endParaRPr lang="en-US" dirty="0"/>
          </a:p>
        </p:txBody>
      </p:sp>
      <p:sp>
        <p:nvSpPr>
          <p:cNvPr id="10" name="Text Placeholder 9">
            <a:extLst>
              <a:ext uri="{FF2B5EF4-FFF2-40B4-BE49-F238E27FC236}">
                <a16:creationId xmlns:a16="http://schemas.microsoft.com/office/drawing/2014/main" id="{30B12306-8D81-5141-9BA7-86E0638084D9}"/>
              </a:ext>
            </a:extLst>
          </p:cNvPr>
          <p:cNvSpPr>
            <a:spLocks noGrp="1"/>
          </p:cNvSpPr>
          <p:nvPr>
            <p:ph type="body" sz="quarter" idx="13"/>
          </p:nvPr>
        </p:nvSpPr>
        <p:spPr>
          <a:xfrm>
            <a:off x="407988" y="788272"/>
            <a:ext cx="10366692" cy="365125"/>
          </a:xfrm>
        </p:spPr>
        <p:txBody>
          <a:bodyPr/>
          <a:lstStyle/>
          <a:p>
            <a:r>
              <a:rPr lang="en-US" dirty="0"/>
              <a:t>Bar chart for </a:t>
            </a:r>
            <a:r>
              <a:rPr lang="en-US" altLang="zh-CN" dirty="0"/>
              <a:t>average</a:t>
            </a:r>
            <a:r>
              <a:rPr lang="zh-CN" altLang="en-US" dirty="0"/>
              <a:t> </a:t>
            </a:r>
            <a:r>
              <a:rPr lang="en-US" altLang="zh-CN" dirty="0"/>
              <a:t>salary</a:t>
            </a:r>
            <a:r>
              <a:rPr lang="zh-CN" altLang="en-US" dirty="0"/>
              <a:t> </a:t>
            </a:r>
            <a:r>
              <a:rPr lang="en-US" altLang="zh-CN" dirty="0"/>
              <a:t>of</a:t>
            </a:r>
            <a:r>
              <a:rPr lang="zh-CN" altLang="en-US" dirty="0"/>
              <a:t> </a:t>
            </a:r>
            <a:r>
              <a:rPr lang="en-US" altLang="zh-CN" dirty="0"/>
              <a:t>woman</a:t>
            </a:r>
            <a:r>
              <a:rPr lang="zh-CN" altLang="en-US" dirty="0"/>
              <a:t> </a:t>
            </a:r>
            <a:r>
              <a:rPr lang="en-US" altLang="zh-CN" dirty="0"/>
              <a:t>by</a:t>
            </a:r>
            <a:r>
              <a:rPr lang="zh-CN" altLang="en-US" dirty="0"/>
              <a:t> </a:t>
            </a:r>
            <a:r>
              <a:rPr lang="en-US" altLang="zh-CN" dirty="0"/>
              <a:t>industry,</a:t>
            </a:r>
            <a:r>
              <a:rPr lang="zh-CN" altLang="en-US" dirty="0"/>
              <a:t> </a:t>
            </a:r>
            <a:r>
              <a:rPr lang="en-US" altLang="zh-CN" dirty="0"/>
              <a:t>color</a:t>
            </a:r>
            <a:r>
              <a:rPr lang="zh-CN" altLang="en-US" dirty="0"/>
              <a:t> </a:t>
            </a:r>
            <a:r>
              <a:rPr lang="en-US" altLang="zh-CN" dirty="0"/>
              <a:t>scaled</a:t>
            </a:r>
            <a:r>
              <a:rPr lang="zh-CN" altLang="en-US" dirty="0"/>
              <a:t> </a:t>
            </a:r>
            <a:r>
              <a:rPr lang="en-US" altLang="zh-CN" dirty="0"/>
              <a:t>by</a:t>
            </a:r>
            <a:r>
              <a:rPr lang="zh-CN" altLang="en-US" dirty="0"/>
              <a:t> </a:t>
            </a:r>
            <a:r>
              <a:rPr lang="en-US" altLang="zh-CN" dirty="0"/>
              <a:t>education</a:t>
            </a:r>
            <a:r>
              <a:rPr lang="zh-CN" altLang="en-US" dirty="0"/>
              <a:t> </a:t>
            </a:r>
            <a:r>
              <a:rPr lang="en-US" altLang="zh-CN" dirty="0"/>
              <a:t>level</a:t>
            </a:r>
            <a:endParaRPr lang="en-US" dirty="0"/>
          </a:p>
        </p:txBody>
      </p:sp>
      <p:sp>
        <p:nvSpPr>
          <p:cNvPr id="15" name="Rectangle 14">
            <a:extLst>
              <a:ext uri="{FF2B5EF4-FFF2-40B4-BE49-F238E27FC236}">
                <a16:creationId xmlns:a16="http://schemas.microsoft.com/office/drawing/2014/main" id="{D67EA627-F641-2649-86D5-8E99B2343E07}"/>
              </a:ext>
            </a:extLst>
          </p:cNvPr>
          <p:cNvSpPr/>
          <p:nvPr/>
        </p:nvSpPr>
        <p:spPr>
          <a:xfrm>
            <a:off x="502853" y="1268413"/>
            <a:ext cx="5848215" cy="4897437"/>
          </a:xfrm>
          <a:prstGeom prst="rect">
            <a:avLst/>
          </a:prstGeom>
          <a:no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ouse_Arrow">
            <a:extLst>
              <a:ext uri="{FF2B5EF4-FFF2-40B4-BE49-F238E27FC236}">
                <a16:creationId xmlns:a16="http://schemas.microsoft.com/office/drawing/2014/main" id="{5DD993A6-8C18-E149-832B-12FD42E65B8F}"/>
              </a:ext>
            </a:extLst>
          </p:cNvPr>
          <p:cNvSpPr/>
          <p:nvPr/>
        </p:nvSpPr>
        <p:spPr>
          <a:xfrm>
            <a:off x="6645930" y="2052036"/>
            <a:ext cx="298208" cy="2810893"/>
          </a:xfrm>
          <a:custGeom>
            <a:avLst/>
            <a:gdLst>
              <a:gd name="connsiteX0" fmla="*/ 8313 w 581895"/>
              <a:gd name="connsiteY0" fmla="*/ 0 h 2535381"/>
              <a:gd name="connsiteX1" fmla="*/ 581891 w 581895"/>
              <a:gd name="connsiteY1" fmla="*/ 1280160 h 2535381"/>
              <a:gd name="connsiteX2" fmla="*/ 0 w 581895"/>
              <a:gd name="connsiteY2" fmla="*/ 2535381 h 2535381"/>
              <a:gd name="connsiteX0" fmla="*/ 8313 w 780423"/>
              <a:gd name="connsiteY0" fmla="*/ 0 h 2535381"/>
              <a:gd name="connsiteX1" fmla="*/ 581891 w 780423"/>
              <a:gd name="connsiteY1" fmla="*/ 1280160 h 2535381"/>
              <a:gd name="connsiteX2" fmla="*/ 0 w 780423"/>
              <a:gd name="connsiteY2" fmla="*/ 2535381 h 2535381"/>
              <a:gd name="connsiteX0" fmla="*/ 8313 w 778965"/>
              <a:gd name="connsiteY0" fmla="*/ 0 h 2535381"/>
              <a:gd name="connsiteX1" fmla="*/ 581891 w 778965"/>
              <a:gd name="connsiteY1" fmla="*/ 1280160 h 2535381"/>
              <a:gd name="connsiteX2" fmla="*/ 0 w 778965"/>
              <a:gd name="connsiteY2" fmla="*/ 2535381 h 2535381"/>
              <a:gd name="connsiteX0" fmla="*/ 8313 w 581895"/>
              <a:gd name="connsiteY0" fmla="*/ 0 h 2535381"/>
              <a:gd name="connsiteX1" fmla="*/ 581891 w 581895"/>
              <a:gd name="connsiteY1" fmla="*/ 1280160 h 2535381"/>
              <a:gd name="connsiteX2" fmla="*/ 0 w 581895"/>
              <a:gd name="connsiteY2" fmla="*/ 2535381 h 2535381"/>
              <a:gd name="connsiteX0" fmla="*/ 8313 w 581895"/>
              <a:gd name="connsiteY0" fmla="*/ 0 h 2535430"/>
              <a:gd name="connsiteX1" fmla="*/ 581891 w 581895"/>
              <a:gd name="connsiteY1" fmla="*/ 1280160 h 2535430"/>
              <a:gd name="connsiteX2" fmla="*/ 0 w 581895"/>
              <a:gd name="connsiteY2" fmla="*/ 2535381 h 2535430"/>
              <a:gd name="connsiteX0" fmla="*/ 8313 w 581893"/>
              <a:gd name="connsiteY0" fmla="*/ 0 h 2535430"/>
              <a:gd name="connsiteX1" fmla="*/ 581891 w 581893"/>
              <a:gd name="connsiteY1" fmla="*/ 1280160 h 2535430"/>
              <a:gd name="connsiteX2" fmla="*/ 0 w 581893"/>
              <a:gd name="connsiteY2" fmla="*/ 2535381 h 2535430"/>
              <a:gd name="connsiteX0" fmla="*/ 8313 w 581893"/>
              <a:gd name="connsiteY0" fmla="*/ 0 h 2535430"/>
              <a:gd name="connsiteX1" fmla="*/ 581891 w 581893"/>
              <a:gd name="connsiteY1" fmla="*/ 1280160 h 2535430"/>
              <a:gd name="connsiteX2" fmla="*/ 0 w 581893"/>
              <a:gd name="connsiteY2" fmla="*/ 2535381 h 2535430"/>
            </a:gdLst>
            <a:ahLst/>
            <a:cxnLst>
              <a:cxn ang="0">
                <a:pos x="connsiteX0" y="connsiteY0"/>
              </a:cxn>
              <a:cxn ang="0">
                <a:pos x="connsiteX1" y="connsiteY1"/>
              </a:cxn>
              <a:cxn ang="0">
                <a:pos x="connsiteX2" y="connsiteY2"/>
              </a:cxn>
            </a:cxnLst>
            <a:rect l="l" t="t" r="r" b="b"/>
            <a:pathLst>
              <a:path w="581893" h="2535430">
                <a:moveTo>
                  <a:pt x="8313" y="0"/>
                </a:moveTo>
                <a:cubicBezTo>
                  <a:pt x="10044" y="3348"/>
                  <a:pt x="583276" y="1279584"/>
                  <a:pt x="581891" y="1280160"/>
                </a:cubicBezTo>
                <a:cubicBezTo>
                  <a:pt x="580506" y="1280736"/>
                  <a:pt x="4503" y="2544502"/>
                  <a:pt x="0" y="2535381"/>
                </a:cubicBezTo>
              </a:path>
            </a:pathLst>
          </a:custGeom>
          <a:noFill/>
          <a:ln w="25400">
            <a:solidFill>
              <a:schemeClr val="tx1">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657F750D-BFED-8C40-A66D-95843AF959A9}"/>
              </a:ext>
            </a:extLst>
          </p:cNvPr>
          <p:cNvGrpSpPr/>
          <p:nvPr/>
        </p:nvGrpSpPr>
        <p:grpSpPr>
          <a:xfrm>
            <a:off x="1581533" y="1373933"/>
            <a:ext cx="3781167" cy="4708973"/>
            <a:chOff x="1637500" y="1360755"/>
            <a:chExt cx="3427589" cy="4570118"/>
          </a:xfrm>
        </p:grpSpPr>
        <p:pic>
          <p:nvPicPr>
            <p:cNvPr id="14" name="Picture 13" descr="Chart, bar chart&#10;&#10;Description automatically generated">
              <a:extLst>
                <a:ext uri="{FF2B5EF4-FFF2-40B4-BE49-F238E27FC236}">
                  <a16:creationId xmlns:a16="http://schemas.microsoft.com/office/drawing/2014/main" id="{D37C0FB8-B305-B646-97DF-3F7093D5F630}"/>
                </a:ext>
              </a:extLst>
            </p:cNvPr>
            <p:cNvPicPr>
              <a:picLocks noChangeAspect="1"/>
            </p:cNvPicPr>
            <p:nvPr/>
          </p:nvPicPr>
          <p:blipFill>
            <a:blip r:embed="rId2"/>
            <a:stretch>
              <a:fillRect/>
            </a:stretch>
          </p:blipFill>
          <p:spPr>
            <a:xfrm>
              <a:off x="1637500" y="3645814"/>
              <a:ext cx="3427589" cy="2285059"/>
            </a:xfrm>
            <a:prstGeom prst="rect">
              <a:avLst/>
            </a:prstGeom>
          </p:spPr>
        </p:pic>
        <p:pic>
          <p:nvPicPr>
            <p:cNvPr id="18" name="Picture 17" descr="Chart&#10;&#10;Description automatically generated">
              <a:extLst>
                <a:ext uri="{FF2B5EF4-FFF2-40B4-BE49-F238E27FC236}">
                  <a16:creationId xmlns:a16="http://schemas.microsoft.com/office/drawing/2014/main" id="{709F9964-EBCC-5840-AA56-6E39B59F5E28}"/>
                </a:ext>
              </a:extLst>
            </p:cNvPr>
            <p:cNvPicPr>
              <a:picLocks noChangeAspect="1"/>
            </p:cNvPicPr>
            <p:nvPr/>
          </p:nvPicPr>
          <p:blipFill>
            <a:blip r:embed="rId3"/>
            <a:stretch>
              <a:fillRect/>
            </a:stretch>
          </p:blipFill>
          <p:spPr>
            <a:xfrm>
              <a:off x="1637500" y="1360755"/>
              <a:ext cx="3427589" cy="2285059"/>
            </a:xfrm>
            <a:prstGeom prst="rect">
              <a:avLst/>
            </a:prstGeom>
          </p:spPr>
        </p:pic>
      </p:grpSp>
    </p:spTree>
    <p:extLst>
      <p:ext uri="{BB962C8B-B14F-4D97-AF65-F5344CB8AC3E}">
        <p14:creationId xmlns:p14="http://schemas.microsoft.com/office/powerpoint/2010/main" val="1581347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81DC039-383F-7D48-AEE7-B2F23F07DDA8}"/>
              </a:ext>
            </a:extLst>
          </p:cNvPr>
          <p:cNvSpPr>
            <a:spLocks noGrp="1"/>
          </p:cNvSpPr>
          <p:nvPr>
            <p:ph type="body" sz="quarter" idx="14"/>
          </p:nvPr>
        </p:nvSpPr>
        <p:spPr>
          <a:xfrm>
            <a:off x="7239000" y="1268413"/>
            <a:ext cx="4114800" cy="4897437"/>
          </a:xfrm>
          <a:effectLst>
            <a:outerShdw blurRad="50800" dist="38100" dir="2700000" algn="tl" rotWithShape="0">
              <a:prstClr val="black">
                <a:alpha val="40000"/>
              </a:prstClr>
            </a:outerShdw>
          </a:effectLst>
        </p:spPr>
        <p:txBody>
          <a:bodyPr>
            <a:normAutofit lnSpcReduction="10000"/>
          </a:bodyPr>
          <a:lstStyle/>
          <a:p>
            <a:pPr marL="285750" indent="-285750">
              <a:buFont typeface="Wingdings" pitchFamily="2" charset="2"/>
              <a:buChar char="Ø"/>
            </a:pPr>
            <a:r>
              <a:rPr lang="en-GB" dirty="0"/>
              <a:t>We are also interested in the salary difference between man and woman within the same industry</a:t>
            </a:r>
            <a:endParaRPr lang="en-US" altLang="zh-CN" sz="100" b="1" i="1" u="sng" dirty="0"/>
          </a:p>
          <a:p>
            <a:r>
              <a:rPr lang="en-US" altLang="zh-CN" b="1" i="1" u="sng" dirty="0"/>
              <a:t>Key</a:t>
            </a:r>
            <a:r>
              <a:rPr lang="zh-CN" altLang="en-US" b="1" i="1" u="sng" dirty="0"/>
              <a:t> </a:t>
            </a:r>
            <a:r>
              <a:rPr lang="en-US" altLang="zh-CN" b="1" i="1" u="sng" dirty="0"/>
              <a:t>Takeaways</a:t>
            </a:r>
          </a:p>
          <a:p>
            <a:pPr marL="285750" indent="-285750">
              <a:buFont typeface="Courier New" panose="02070309020205020404" pitchFamily="49" charset="0"/>
              <a:buChar char="o"/>
            </a:pPr>
            <a:r>
              <a:rPr lang="en-US" altLang="zh-CN" dirty="0"/>
              <a:t>Man has a higher average salary than woman in most of the industries, with Law being the most significant</a:t>
            </a:r>
          </a:p>
          <a:p>
            <a:pPr marL="285750" indent="-285750">
              <a:buFont typeface="Courier New" panose="02070309020205020404" pitchFamily="49" charset="0"/>
              <a:buChar char="o"/>
            </a:pPr>
            <a:r>
              <a:rPr lang="en-US" altLang="zh-CN" dirty="0"/>
              <a:t>Woman has higher average salary in Art &amp; Design</a:t>
            </a:r>
          </a:p>
          <a:p>
            <a:pPr marL="285750" indent="-285750">
              <a:buFont typeface="Courier New" panose="02070309020205020404" pitchFamily="49" charset="0"/>
              <a:buChar char="o"/>
            </a:pPr>
            <a:r>
              <a:rPr lang="en-US" altLang="zh-CN" dirty="0"/>
              <a:t>The proportion of male within computing or tech is significantly higher than that within other industries</a:t>
            </a:r>
          </a:p>
          <a:p>
            <a:pPr marL="285750" indent="-285750">
              <a:buFont typeface="Courier New" panose="02070309020205020404" pitchFamily="49" charset="0"/>
              <a:buChar char="o"/>
            </a:pPr>
            <a:r>
              <a:rPr lang="en-US" altLang="zh-CN" dirty="0"/>
              <a:t>The proportion of male is also higher in labor-intensive industries such as transport, engineering, utilities</a:t>
            </a:r>
          </a:p>
          <a:p>
            <a:pPr marL="285750" indent="-285750">
              <a:buFont typeface="Courier New" panose="02070309020205020404" pitchFamily="49" charset="0"/>
              <a:buChar char="o"/>
            </a:pPr>
            <a:r>
              <a:rPr lang="en-US" altLang="zh-CN" dirty="0"/>
              <a:t>Male</a:t>
            </a:r>
            <a:r>
              <a:rPr lang="zh-CN" altLang="en-US" dirty="0"/>
              <a:t> </a:t>
            </a:r>
            <a:r>
              <a:rPr lang="en-US" altLang="zh-CN" dirty="0"/>
              <a:t>proportion</a:t>
            </a:r>
            <a:r>
              <a:rPr lang="zh-CN" altLang="en-US" dirty="0"/>
              <a:t> </a:t>
            </a:r>
            <a:r>
              <a:rPr lang="en-US" altLang="zh-CN" dirty="0"/>
              <a:t>is</a:t>
            </a:r>
            <a:r>
              <a:rPr lang="zh-CN" altLang="en-US" dirty="0"/>
              <a:t> </a:t>
            </a:r>
            <a:r>
              <a:rPr lang="en-US" altLang="zh-CN" dirty="0"/>
              <a:t>capped</a:t>
            </a:r>
            <a:r>
              <a:rPr lang="zh-CN" altLang="en-US" dirty="0"/>
              <a:t> </a:t>
            </a:r>
            <a:r>
              <a:rPr lang="en-US" altLang="zh-CN" dirty="0"/>
              <a:t>at</a:t>
            </a:r>
            <a:r>
              <a:rPr lang="zh-CN" altLang="en-US" dirty="0"/>
              <a:t> </a:t>
            </a:r>
            <a:r>
              <a:rPr lang="en-US" altLang="zh-CN" dirty="0"/>
              <a:t>40%,</a:t>
            </a:r>
            <a:r>
              <a:rPr lang="zh-CN" altLang="en-US" dirty="0"/>
              <a:t> </a:t>
            </a:r>
            <a:r>
              <a:rPr lang="en-US" altLang="zh-CN" dirty="0"/>
              <a:t>revealing</a:t>
            </a:r>
            <a:r>
              <a:rPr lang="zh-CN" altLang="en-US" dirty="0"/>
              <a:t> </a:t>
            </a:r>
            <a:r>
              <a:rPr lang="en-US" altLang="zh-CN" dirty="0"/>
              <a:t>the</a:t>
            </a:r>
            <a:r>
              <a:rPr lang="zh-CN" altLang="en-US" dirty="0"/>
              <a:t> </a:t>
            </a:r>
            <a:r>
              <a:rPr lang="en-US" altLang="zh-CN" dirty="0"/>
              <a:t>fact</a:t>
            </a:r>
            <a:r>
              <a:rPr lang="zh-CN" altLang="en-US" dirty="0"/>
              <a:t> </a:t>
            </a:r>
            <a:r>
              <a:rPr lang="en-US" altLang="zh-CN" dirty="0"/>
              <a:t>that</a:t>
            </a:r>
            <a:r>
              <a:rPr lang="zh-CN" altLang="en-US" dirty="0"/>
              <a:t> </a:t>
            </a:r>
            <a:r>
              <a:rPr lang="en-US" altLang="zh-CN" dirty="0"/>
              <a:t>there</a:t>
            </a:r>
            <a:r>
              <a:rPr lang="zh-CN" altLang="en-US" dirty="0"/>
              <a:t> </a:t>
            </a:r>
            <a:r>
              <a:rPr lang="en-US" altLang="zh-CN" dirty="0"/>
              <a:t>is</a:t>
            </a:r>
            <a:r>
              <a:rPr lang="zh-CN" altLang="en-US" dirty="0"/>
              <a:t> </a:t>
            </a:r>
            <a:r>
              <a:rPr lang="en-US" altLang="zh-CN" dirty="0"/>
              <a:t>a</a:t>
            </a:r>
            <a:r>
              <a:rPr lang="zh-CN" altLang="en-US" dirty="0"/>
              <a:t> </a:t>
            </a:r>
            <a:r>
              <a:rPr lang="en-US" altLang="zh-CN" dirty="0"/>
              <a:t>gender</a:t>
            </a:r>
            <a:r>
              <a:rPr lang="zh-CN" altLang="en-US" dirty="0"/>
              <a:t> </a:t>
            </a:r>
            <a:r>
              <a:rPr lang="en-US" altLang="zh-CN" dirty="0"/>
              <a:t>limitation</a:t>
            </a:r>
            <a:r>
              <a:rPr lang="zh-CN" altLang="en-US" dirty="0"/>
              <a:t> </a:t>
            </a:r>
            <a:r>
              <a:rPr lang="en-US" altLang="zh-CN" dirty="0"/>
              <a:t>in</a:t>
            </a:r>
            <a:r>
              <a:rPr lang="zh-CN" altLang="en-US" dirty="0"/>
              <a:t> </a:t>
            </a:r>
            <a:r>
              <a:rPr lang="en-US" altLang="zh-CN" dirty="0"/>
              <a:t>the</a:t>
            </a:r>
            <a:r>
              <a:rPr lang="zh-CN" altLang="en-US" dirty="0"/>
              <a:t> </a:t>
            </a:r>
            <a:r>
              <a:rPr lang="en-US" altLang="zh-CN" dirty="0"/>
              <a:t>sample</a:t>
            </a:r>
          </a:p>
          <a:p>
            <a:pPr marL="285750" indent="-285750">
              <a:buFont typeface="Courier New" panose="02070309020205020404" pitchFamily="49" charset="0"/>
              <a:buChar char="o"/>
            </a:pPr>
            <a:endParaRPr lang="en-US" altLang="zh-CN" dirty="0"/>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endParaRPr lang="en-US" dirty="0"/>
          </a:p>
        </p:txBody>
      </p:sp>
      <p:sp>
        <p:nvSpPr>
          <p:cNvPr id="3" name="Footer Placeholder 2">
            <a:extLst>
              <a:ext uri="{FF2B5EF4-FFF2-40B4-BE49-F238E27FC236}">
                <a16:creationId xmlns:a16="http://schemas.microsoft.com/office/drawing/2014/main" id="{DACAD8C5-6CA5-1746-AD2A-F5EA82D6DB0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F7C29F0-B8E7-1746-B8D7-3EBBE79CD94D}"/>
              </a:ext>
            </a:extLst>
          </p:cNvPr>
          <p:cNvSpPr>
            <a:spLocks noGrp="1"/>
          </p:cNvSpPr>
          <p:nvPr>
            <p:ph type="sldNum" sz="quarter" idx="12"/>
          </p:nvPr>
        </p:nvSpPr>
        <p:spPr/>
        <p:txBody>
          <a:bodyPr/>
          <a:lstStyle/>
          <a:p>
            <a:fld id="{F97EA6E0-ACB3-C744-814F-68814E5220CF}" type="slidenum">
              <a:rPr lang="en-US" smtClean="0"/>
              <a:t>8</a:t>
            </a:fld>
            <a:endParaRPr lang="en-US"/>
          </a:p>
        </p:txBody>
      </p:sp>
      <p:sp>
        <p:nvSpPr>
          <p:cNvPr id="8" name="Title 7">
            <a:extLst>
              <a:ext uri="{FF2B5EF4-FFF2-40B4-BE49-F238E27FC236}">
                <a16:creationId xmlns:a16="http://schemas.microsoft.com/office/drawing/2014/main" id="{38A6E4CE-5362-8940-822E-9B027991FEB7}"/>
              </a:ext>
            </a:extLst>
          </p:cNvPr>
          <p:cNvSpPr>
            <a:spLocks noGrp="1"/>
          </p:cNvSpPr>
          <p:nvPr>
            <p:ph type="title"/>
          </p:nvPr>
        </p:nvSpPr>
        <p:spPr/>
        <p:txBody>
          <a:bodyPr/>
          <a:lstStyle/>
          <a:p>
            <a:r>
              <a:rPr lang="en-US" altLang="zh-CN" dirty="0"/>
              <a:t>Gender</a:t>
            </a:r>
            <a:r>
              <a:rPr lang="zh-CN" altLang="en-US" dirty="0"/>
              <a:t> </a:t>
            </a:r>
            <a:r>
              <a:rPr lang="en-US" altLang="zh-CN" dirty="0"/>
              <a:t>and</a:t>
            </a:r>
            <a:r>
              <a:rPr lang="zh-CN" altLang="en-US" dirty="0"/>
              <a:t> </a:t>
            </a:r>
            <a:r>
              <a:rPr lang="en-US" altLang="zh-CN" dirty="0"/>
              <a:t>Salary</a:t>
            </a:r>
            <a:r>
              <a:rPr lang="zh-CN" altLang="en-US" dirty="0"/>
              <a:t> </a:t>
            </a:r>
            <a:r>
              <a:rPr lang="en-US" altLang="zh-CN" dirty="0"/>
              <a:t>(2/2)</a:t>
            </a:r>
            <a:endParaRPr lang="en-US" dirty="0"/>
          </a:p>
        </p:txBody>
      </p:sp>
      <p:sp>
        <p:nvSpPr>
          <p:cNvPr id="10" name="Text Placeholder 9">
            <a:extLst>
              <a:ext uri="{FF2B5EF4-FFF2-40B4-BE49-F238E27FC236}">
                <a16:creationId xmlns:a16="http://schemas.microsoft.com/office/drawing/2014/main" id="{30B12306-8D81-5141-9BA7-86E0638084D9}"/>
              </a:ext>
            </a:extLst>
          </p:cNvPr>
          <p:cNvSpPr>
            <a:spLocks noGrp="1"/>
          </p:cNvSpPr>
          <p:nvPr>
            <p:ph type="body" sz="quarter" idx="13"/>
          </p:nvPr>
        </p:nvSpPr>
        <p:spPr>
          <a:xfrm>
            <a:off x="407988" y="788272"/>
            <a:ext cx="10366692" cy="365125"/>
          </a:xfrm>
        </p:spPr>
        <p:txBody>
          <a:bodyPr/>
          <a:lstStyle/>
          <a:p>
            <a:r>
              <a:rPr lang="en-US" dirty="0"/>
              <a:t>Bar chart for </a:t>
            </a:r>
            <a:r>
              <a:rPr lang="en-US" altLang="zh-CN" dirty="0"/>
              <a:t>gap</a:t>
            </a:r>
            <a:r>
              <a:rPr lang="zh-CN" altLang="en-US" dirty="0"/>
              <a:t> </a:t>
            </a:r>
            <a:r>
              <a:rPr lang="en-US" altLang="zh-CN" dirty="0"/>
              <a:t>in</a:t>
            </a:r>
            <a:r>
              <a:rPr lang="zh-CN" altLang="en-US" dirty="0"/>
              <a:t> </a:t>
            </a:r>
            <a:r>
              <a:rPr lang="en-US" altLang="zh-CN" dirty="0"/>
              <a:t>average</a:t>
            </a:r>
            <a:r>
              <a:rPr lang="zh-CN" altLang="en-US" dirty="0"/>
              <a:t> </a:t>
            </a:r>
            <a:r>
              <a:rPr lang="en-US" altLang="zh-CN" dirty="0"/>
              <a:t>salary</a:t>
            </a:r>
            <a:r>
              <a:rPr lang="zh-CN" altLang="en-US" dirty="0"/>
              <a:t> </a:t>
            </a:r>
            <a:r>
              <a:rPr lang="en-US" altLang="zh-CN" dirty="0"/>
              <a:t>between</a:t>
            </a:r>
            <a:r>
              <a:rPr lang="zh-CN" altLang="en-US" dirty="0"/>
              <a:t> </a:t>
            </a:r>
            <a:r>
              <a:rPr lang="en-US" altLang="zh-CN" dirty="0"/>
              <a:t>man</a:t>
            </a:r>
            <a:r>
              <a:rPr lang="zh-CN" altLang="en-US" dirty="0"/>
              <a:t> </a:t>
            </a:r>
            <a:r>
              <a:rPr lang="en-US" altLang="zh-CN" dirty="0"/>
              <a:t>and</a:t>
            </a:r>
            <a:r>
              <a:rPr lang="zh-CN" altLang="en-US" dirty="0"/>
              <a:t> </a:t>
            </a:r>
            <a:r>
              <a:rPr lang="en-US" altLang="zh-CN" dirty="0"/>
              <a:t>woman</a:t>
            </a:r>
            <a:r>
              <a:rPr lang="zh-CN" altLang="en-US" dirty="0"/>
              <a:t> </a:t>
            </a:r>
            <a:r>
              <a:rPr lang="en-US" altLang="zh-CN" dirty="0"/>
              <a:t>by</a:t>
            </a:r>
            <a:r>
              <a:rPr lang="zh-CN" altLang="en-US" dirty="0"/>
              <a:t> </a:t>
            </a:r>
            <a:r>
              <a:rPr lang="en-US" altLang="zh-CN" dirty="0"/>
              <a:t>industry,</a:t>
            </a:r>
            <a:r>
              <a:rPr lang="zh-CN" altLang="en-US" dirty="0"/>
              <a:t> </a:t>
            </a:r>
            <a:r>
              <a:rPr lang="en-US" altLang="zh-CN" dirty="0"/>
              <a:t>color</a:t>
            </a:r>
            <a:r>
              <a:rPr lang="zh-CN" altLang="en-US" dirty="0"/>
              <a:t> </a:t>
            </a:r>
            <a:r>
              <a:rPr lang="en-US" altLang="zh-CN" dirty="0"/>
              <a:t>scaled</a:t>
            </a:r>
            <a:r>
              <a:rPr lang="zh-CN" altLang="en-US" dirty="0"/>
              <a:t> </a:t>
            </a:r>
            <a:r>
              <a:rPr lang="en-US" altLang="zh-CN" dirty="0"/>
              <a:t>by</a:t>
            </a:r>
            <a:r>
              <a:rPr lang="zh-CN" altLang="en-US" dirty="0"/>
              <a:t> </a:t>
            </a:r>
            <a:r>
              <a:rPr lang="en-US" altLang="zh-CN" dirty="0"/>
              <a:t>sex</a:t>
            </a:r>
            <a:r>
              <a:rPr lang="zh-CN" altLang="en-US" dirty="0"/>
              <a:t> </a:t>
            </a:r>
            <a:r>
              <a:rPr lang="en-US" altLang="zh-CN" dirty="0"/>
              <a:t>ratio</a:t>
            </a:r>
            <a:endParaRPr lang="en-US" dirty="0"/>
          </a:p>
        </p:txBody>
      </p:sp>
      <p:sp>
        <p:nvSpPr>
          <p:cNvPr id="15" name="Rectangle 14">
            <a:extLst>
              <a:ext uri="{FF2B5EF4-FFF2-40B4-BE49-F238E27FC236}">
                <a16:creationId xmlns:a16="http://schemas.microsoft.com/office/drawing/2014/main" id="{D67EA627-F641-2649-86D5-8E99B2343E07}"/>
              </a:ext>
            </a:extLst>
          </p:cNvPr>
          <p:cNvSpPr/>
          <p:nvPr/>
        </p:nvSpPr>
        <p:spPr>
          <a:xfrm>
            <a:off x="502853" y="1268413"/>
            <a:ext cx="5848215" cy="4897437"/>
          </a:xfrm>
          <a:prstGeom prst="rect">
            <a:avLst/>
          </a:prstGeom>
          <a:no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ouse_Arrow">
            <a:extLst>
              <a:ext uri="{FF2B5EF4-FFF2-40B4-BE49-F238E27FC236}">
                <a16:creationId xmlns:a16="http://schemas.microsoft.com/office/drawing/2014/main" id="{5DD993A6-8C18-E149-832B-12FD42E65B8F}"/>
              </a:ext>
            </a:extLst>
          </p:cNvPr>
          <p:cNvSpPr/>
          <p:nvPr/>
        </p:nvSpPr>
        <p:spPr>
          <a:xfrm>
            <a:off x="6645930" y="2052036"/>
            <a:ext cx="298208" cy="2810893"/>
          </a:xfrm>
          <a:custGeom>
            <a:avLst/>
            <a:gdLst>
              <a:gd name="connsiteX0" fmla="*/ 8313 w 581895"/>
              <a:gd name="connsiteY0" fmla="*/ 0 h 2535381"/>
              <a:gd name="connsiteX1" fmla="*/ 581891 w 581895"/>
              <a:gd name="connsiteY1" fmla="*/ 1280160 h 2535381"/>
              <a:gd name="connsiteX2" fmla="*/ 0 w 581895"/>
              <a:gd name="connsiteY2" fmla="*/ 2535381 h 2535381"/>
              <a:gd name="connsiteX0" fmla="*/ 8313 w 780423"/>
              <a:gd name="connsiteY0" fmla="*/ 0 h 2535381"/>
              <a:gd name="connsiteX1" fmla="*/ 581891 w 780423"/>
              <a:gd name="connsiteY1" fmla="*/ 1280160 h 2535381"/>
              <a:gd name="connsiteX2" fmla="*/ 0 w 780423"/>
              <a:gd name="connsiteY2" fmla="*/ 2535381 h 2535381"/>
              <a:gd name="connsiteX0" fmla="*/ 8313 w 778965"/>
              <a:gd name="connsiteY0" fmla="*/ 0 h 2535381"/>
              <a:gd name="connsiteX1" fmla="*/ 581891 w 778965"/>
              <a:gd name="connsiteY1" fmla="*/ 1280160 h 2535381"/>
              <a:gd name="connsiteX2" fmla="*/ 0 w 778965"/>
              <a:gd name="connsiteY2" fmla="*/ 2535381 h 2535381"/>
              <a:gd name="connsiteX0" fmla="*/ 8313 w 581895"/>
              <a:gd name="connsiteY0" fmla="*/ 0 h 2535381"/>
              <a:gd name="connsiteX1" fmla="*/ 581891 w 581895"/>
              <a:gd name="connsiteY1" fmla="*/ 1280160 h 2535381"/>
              <a:gd name="connsiteX2" fmla="*/ 0 w 581895"/>
              <a:gd name="connsiteY2" fmla="*/ 2535381 h 2535381"/>
              <a:gd name="connsiteX0" fmla="*/ 8313 w 581895"/>
              <a:gd name="connsiteY0" fmla="*/ 0 h 2535430"/>
              <a:gd name="connsiteX1" fmla="*/ 581891 w 581895"/>
              <a:gd name="connsiteY1" fmla="*/ 1280160 h 2535430"/>
              <a:gd name="connsiteX2" fmla="*/ 0 w 581895"/>
              <a:gd name="connsiteY2" fmla="*/ 2535381 h 2535430"/>
              <a:gd name="connsiteX0" fmla="*/ 8313 w 581893"/>
              <a:gd name="connsiteY0" fmla="*/ 0 h 2535430"/>
              <a:gd name="connsiteX1" fmla="*/ 581891 w 581893"/>
              <a:gd name="connsiteY1" fmla="*/ 1280160 h 2535430"/>
              <a:gd name="connsiteX2" fmla="*/ 0 w 581893"/>
              <a:gd name="connsiteY2" fmla="*/ 2535381 h 2535430"/>
              <a:gd name="connsiteX0" fmla="*/ 8313 w 581893"/>
              <a:gd name="connsiteY0" fmla="*/ 0 h 2535430"/>
              <a:gd name="connsiteX1" fmla="*/ 581891 w 581893"/>
              <a:gd name="connsiteY1" fmla="*/ 1280160 h 2535430"/>
              <a:gd name="connsiteX2" fmla="*/ 0 w 581893"/>
              <a:gd name="connsiteY2" fmla="*/ 2535381 h 2535430"/>
            </a:gdLst>
            <a:ahLst/>
            <a:cxnLst>
              <a:cxn ang="0">
                <a:pos x="connsiteX0" y="connsiteY0"/>
              </a:cxn>
              <a:cxn ang="0">
                <a:pos x="connsiteX1" y="connsiteY1"/>
              </a:cxn>
              <a:cxn ang="0">
                <a:pos x="connsiteX2" y="connsiteY2"/>
              </a:cxn>
            </a:cxnLst>
            <a:rect l="l" t="t" r="r" b="b"/>
            <a:pathLst>
              <a:path w="581893" h="2535430">
                <a:moveTo>
                  <a:pt x="8313" y="0"/>
                </a:moveTo>
                <a:cubicBezTo>
                  <a:pt x="10044" y="3348"/>
                  <a:pt x="583276" y="1279584"/>
                  <a:pt x="581891" y="1280160"/>
                </a:cubicBezTo>
                <a:cubicBezTo>
                  <a:pt x="580506" y="1280736"/>
                  <a:pt x="4503" y="2544502"/>
                  <a:pt x="0" y="2535381"/>
                </a:cubicBezTo>
              </a:path>
            </a:pathLst>
          </a:custGeom>
          <a:noFill/>
          <a:ln w="25400">
            <a:solidFill>
              <a:schemeClr val="tx1">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5" descr="Chart&#10;&#10;Description automatically generated">
            <a:extLst>
              <a:ext uri="{FF2B5EF4-FFF2-40B4-BE49-F238E27FC236}">
                <a16:creationId xmlns:a16="http://schemas.microsoft.com/office/drawing/2014/main" id="{56076544-A03D-1C42-B04E-B3C7F5B53737}"/>
              </a:ext>
            </a:extLst>
          </p:cNvPr>
          <p:cNvPicPr>
            <a:picLocks noChangeAspect="1"/>
          </p:cNvPicPr>
          <p:nvPr/>
        </p:nvPicPr>
        <p:blipFill>
          <a:blip r:embed="rId2"/>
          <a:stretch>
            <a:fillRect/>
          </a:stretch>
        </p:blipFill>
        <p:spPr>
          <a:xfrm>
            <a:off x="608817" y="1782725"/>
            <a:ext cx="5593147" cy="3929062"/>
          </a:xfrm>
          <a:prstGeom prst="rect">
            <a:avLst/>
          </a:prstGeom>
        </p:spPr>
      </p:pic>
    </p:spTree>
    <p:extLst>
      <p:ext uri="{BB962C8B-B14F-4D97-AF65-F5344CB8AC3E}">
        <p14:creationId xmlns:p14="http://schemas.microsoft.com/office/powerpoint/2010/main" val="3695359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81DC039-383F-7D48-AEE7-B2F23F07DDA8}"/>
              </a:ext>
            </a:extLst>
          </p:cNvPr>
          <p:cNvSpPr>
            <a:spLocks noGrp="1"/>
          </p:cNvSpPr>
          <p:nvPr>
            <p:ph type="body" sz="quarter" idx="14"/>
          </p:nvPr>
        </p:nvSpPr>
        <p:spPr>
          <a:xfrm>
            <a:off x="7239000" y="1268413"/>
            <a:ext cx="4114800" cy="4897437"/>
          </a:xfrm>
          <a:effectLst>
            <a:outerShdw blurRad="50800" dist="38100" dir="2700000" algn="tl" rotWithShape="0">
              <a:prstClr val="black">
                <a:alpha val="40000"/>
              </a:prstClr>
            </a:outerShdw>
          </a:effectLst>
        </p:spPr>
        <p:txBody>
          <a:bodyPr>
            <a:normAutofit/>
          </a:bodyPr>
          <a:lstStyle/>
          <a:p>
            <a:pPr marL="285750" indent="-285750">
              <a:buFont typeface="Wingdings" pitchFamily="2" charset="2"/>
              <a:buChar char="Ø"/>
            </a:pPr>
            <a:r>
              <a:rPr lang="en-US" altLang="zh-CN" dirty="0"/>
              <a:t>W</a:t>
            </a:r>
            <a:r>
              <a:rPr lang="en-GB" dirty="0"/>
              <a:t>e want to explore if there is a difference in </a:t>
            </a:r>
            <a:r>
              <a:rPr lang="en-US" dirty="0"/>
              <a:t>annual</a:t>
            </a:r>
            <a:r>
              <a:rPr lang="en-GB" dirty="0"/>
              <a:t> salary means for </a:t>
            </a:r>
            <a:r>
              <a:rPr lang="en-US" altLang="zh-CN" dirty="0"/>
              <a:t>men and</a:t>
            </a:r>
            <a:r>
              <a:rPr lang="zh-CN" altLang="en-US" dirty="0"/>
              <a:t> </a:t>
            </a:r>
            <a:r>
              <a:rPr lang="en-US" altLang="zh-CN" dirty="0"/>
              <a:t>women</a:t>
            </a:r>
          </a:p>
          <a:p>
            <a:pPr marL="285750" indent="-285750">
              <a:buFont typeface="Wingdings" pitchFamily="2" charset="2"/>
              <a:buChar char="Ø"/>
            </a:pPr>
            <a:r>
              <a:rPr lang="en-US" altLang="zh-CN" dirty="0"/>
              <a:t>We also conducted a </a:t>
            </a:r>
            <a:r>
              <a:rPr lang="en-US" altLang="zh-CN" dirty="0" err="1"/>
              <a:t>T.test</a:t>
            </a:r>
            <a:r>
              <a:rPr lang="en-US" altLang="zh-CN" dirty="0"/>
              <a:t> and calculated a confidence interval for each mean</a:t>
            </a:r>
          </a:p>
          <a:p>
            <a:pPr marL="285750" indent="-285750">
              <a:buFont typeface="Wingdings" pitchFamily="2" charset="2"/>
              <a:buChar char="Ø"/>
            </a:pPr>
            <a:endParaRPr lang="en-US" altLang="zh-CN" b="1" i="1" u="sng" dirty="0"/>
          </a:p>
          <a:p>
            <a:r>
              <a:rPr lang="en-US" altLang="zh-CN" b="1" i="1" u="sng" dirty="0"/>
              <a:t>Key</a:t>
            </a:r>
            <a:r>
              <a:rPr lang="zh-CN" altLang="en-US" b="1" i="1" u="sng" dirty="0"/>
              <a:t> </a:t>
            </a:r>
            <a:r>
              <a:rPr lang="en-US" altLang="zh-CN" b="1" i="1" u="sng" dirty="0"/>
              <a:t>Takeaways</a:t>
            </a:r>
          </a:p>
          <a:p>
            <a:pPr marL="285750" indent="-285750">
              <a:buFont typeface="Courier New" panose="02070309020205020404" pitchFamily="49" charset="0"/>
              <a:buChar char="o"/>
            </a:pPr>
            <a:r>
              <a:rPr lang="en-US" altLang="zh-CN" dirty="0"/>
              <a:t>In our sample, mean salaries for men and women are statistically different, where women earn less on-average than men</a:t>
            </a:r>
          </a:p>
          <a:p>
            <a:pPr marL="285750" indent="-285750">
              <a:buFont typeface="Courier New" panose="02070309020205020404" pitchFamily="49" charset="0"/>
              <a:buChar char="o"/>
            </a:pPr>
            <a:endParaRPr lang="en-US" dirty="0"/>
          </a:p>
        </p:txBody>
      </p:sp>
      <p:sp>
        <p:nvSpPr>
          <p:cNvPr id="3" name="Footer Placeholder 2">
            <a:extLst>
              <a:ext uri="{FF2B5EF4-FFF2-40B4-BE49-F238E27FC236}">
                <a16:creationId xmlns:a16="http://schemas.microsoft.com/office/drawing/2014/main" id="{DACAD8C5-6CA5-1746-AD2A-F5EA82D6DB0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F7C29F0-B8E7-1746-B8D7-3EBBE79CD94D}"/>
              </a:ext>
            </a:extLst>
          </p:cNvPr>
          <p:cNvSpPr>
            <a:spLocks noGrp="1"/>
          </p:cNvSpPr>
          <p:nvPr>
            <p:ph type="sldNum" sz="quarter" idx="12"/>
          </p:nvPr>
        </p:nvSpPr>
        <p:spPr/>
        <p:txBody>
          <a:bodyPr/>
          <a:lstStyle/>
          <a:p>
            <a:fld id="{F97EA6E0-ACB3-C744-814F-68814E5220CF}" type="slidenum">
              <a:rPr lang="en-US" smtClean="0"/>
              <a:t>9</a:t>
            </a:fld>
            <a:endParaRPr lang="en-US"/>
          </a:p>
        </p:txBody>
      </p:sp>
      <p:sp>
        <p:nvSpPr>
          <p:cNvPr id="8" name="Title 7">
            <a:extLst>
              <a:ext uri="{FF2B5EF4-FFF2-40B4-BE49-F238E27FC236}">
                <a16:creationId xmlns:a16="http://schemas.microsoft.com/office/drawing/2014/main" id="{38A6E4CE-5362-8940-822E-9B027991FEB7}"/>
              </a:ext>
            </a:extLst>
          </p:cNvPr>
          <p:cNvSpPr>
            <a:spLocks noGrp="1"/>
          </p:cNvSpPr>
          <p:nvPr>
            <p:ph type="title"/>
          </p:nvPr>
        </p:nvSpPr>
        <p:spPr/>
        <p:txBody>
          <a:bodyPr/>
          <a:lstStyle/>
          <a:p>
            <a:r>
              <a:rPr lang="en-US" altLang="zh-CN" dirty="0"/>
              <a:t>Gender</a:t>
            </a:r>
            <a:r>
              <a:rPr lang="zh-CN" altLang="en-US" dirty="0"/>
              <a:t> </a:t>
            </a:r>
            <a:r>
              <a:rPr lang="en-US" altLang="zh-CN" dirty="0"/>
              <a:t>and</a:t>
            </a:r>
            <a:r>
              <a:rPr lang="zh-CN" altLang="en-US" dirty="0"/>
              <a:t> </a:t>
            </a:r>
            <a:r>
              <a:rPr lang="en-US" altLang="zh-CN" dirty="0"/>
              <a:t>Salary</a:t>
            </a:r>
            <a:endParaRPr lang="en-US" dirty="0"/>
          </a:p>
        </p:txBody>
      </p:sp>
      <p:sp>
        <p:nvSpPr>
          <p:cNvPr id="10" name="Text Placeholder 9">
            <a:extLst>
              <a:ext uri="{FF2B5EF4-FFF2-40B4-BE49-F238E27FC236}">
                <a16:creationId xmlns:a16="http://schemas.microsoft.com/office/drawing/2014/main" id="{30B12306-8D81-5141-9BA7-86E0638084D9}"/>
              </a:ext>
            </a:extLst>
          </p:cNvPr>
          <p:cNvSpPr>
            <a:spLocks noGrp="1"/>
          </p:cNvSpPr>
          <p:nvPr>
            <p:ph type="body" sz="quarter" idx="13"/>
          </p:nvPr>
        </p:nvSpPr>
        <p:spPr>
          <a:xfrm>
            <a:off x="407988" y="788272"/>
            <a:ext cx="10366692" cy="365125"/>
          </a:xfrm>
        </p:spPr>
        <p:txBody>
          <a:bodyPr/>
          <a:lstStyle/>
          <a:p>
            <a:r>
              <a:rPr lang="en-US" altLang="zh-CN" dirty="0" err="1"/>
              <a:t>T.Test</a:t>
            </a:r>
            <a:r>
              <a:rPr lang="en-US" altLang="zh-CN" dirty="0"/>
              <a:t> and Confidence Intervals for Mean Annual Salary for Men and Women </a:t>
            </a:r>
            <a:endParaRPr lang="en-US" dirty="0"/>
          </a:p>
        </p:txBody>
      </p:sp>
      <p:sp>
        <p:nvSpPr>
          <p:cNvPr id="15" name="Rectangle 14">
            <a:extLst>
              <a:ext uri="{FF2B5EF4-FFF2-40B4-BE49-F238E27FC236}">
                <a16:creationId xmlns:a16="http://schemas.microsoft.com/office/drawing/2014/main" id="{D67EA627-F641-2649-86D5-8E99B2343E07}"/>
              </a:ext>
            </a:extLst>
          </p:cNvPr>
          <p:cNvSpPr/>
          <p:nvPr/>
        </p:nvSpPr>
        <p:spPr>
          <a:xfrm>
            <a:off x="502853" y="1268413"/>
            <a:ext cx="5848215" cy="4897437"/>
          </a:xfrm>
          <a:prstGeom prst="rect">
            <a:avLst/>
          </a:prstGeom>
          <a:no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ouse_Arrow">
            <a:extLst>
              <a:ext uri="{FF2B5EF4-FFF2-40B4-BE49-F238E27FC236}">
                <a16:creationId xmlns:a16="http://schemas.microsoft.com/office/drawing/2014/main" id="{5DD993A6-8C18-E149-832B-12FD42E65B8F}"/>
              </a:ext>
            </a:extLst>
          </p:cNvPr>
          <p:cNvSpPr/>
          <p:nvPr/>
        </p:nvSpPr>
        <p:spPr>
          <a:xfrm>
            <a:off x="6645930" y="2052036"/>
            <a:ext cx="298208" cy="2810893"/>
          </a:xfrm>
          <a:custGeom>
            <a:avLst/>
            <a:gdLst>
              <a:gd name="connsiteX0" fmla="*/ 8313 w 581895"/>
              <a:gd name="connsiteY0" fmla="*/ 0 h 2535381"/>
              <a:gd name="connsiteX1" fmla="*/ 581891 w 581895"/>
              <a:gd name="connsiteY1" fmla="*/ 1280160 h 2535381"/>
              <a:gd name="connsiteX2" fmla="*/ 0 w 581895"/>
              <a:gd name="connsiteY2" fmla="*/ 2535381 h 2535381"/>
              <a:gd name="connsiteX0" fmla="*/ 8313 w 780423"/>
              <a:gd name="connsiteY0" fmla="*/ 0 h 2535381"/>
              <a:gd name="connsiteX1" fmla="*/ 581891 w 780423"/>
              <a:gd name="connsiteY1" fmla="*/ 1280160 h 2535381"/>
              <a:gd name="connsiteX2" fmla="*/ 0 w 780423"/>
              <a:gd name="connsiteY2" fmla="*/ 2535381 h 2535381"/>
              <a:gd name="connsiteX0" fmla="*/ 8313 w 778965"/>
              <a:gd name="connsiteY0" fmla="*/ 0 h 2535381"/>
              <a:gd name="connsiteX1" fmla="*/ 581891 w 778965"/>
              <a:gd name="connsiteY1" fmla="*/ 1280160 h 2535381"/>
              <a:gd name="connsiteX2" fmla="*/ 0 w 778965"/>
              <a:gd name="connsiteY2" fmla="*/ 2535381 h 2535381"/>
              <a:gd name="connsiteX0" fmla="*/ 8313 w 581895"/>
              <a:gd name="connsiteY0" fmla="*/ 0 h 2535381"/>
              <a:gd name="connsiteX1" fmla="*/ 581891 w 581895"/>
              <a:gd name="connsiteY1" fmla="*/ 1280160 h 2535381"/>
              <a:gd name="connsiteX2" fmla="*/ 0 w 581895"/>
              <a:gd name="connsiteY2" fmla="*/ 2535381 h 2535381"/>
              <a:gd name="connsiteX0" fmla="*/ 8313 w 581895"/>
              <a:gd name="connsiteY0" fmla="*/ 0 h 2535430"/>
              <a:gd name="connsiteX1" fmla="*/ 581891 w 581895"/>
              <a:gd name="connsiteY1" fmla="*/ 1280160 h 2535430"/>
              <a:gd name="connsiteX2" fmla="*/ 0 w 581895"/>
              <a:gd name="connsiteY2" fmla="*/ 2535381 h 2535430"/>
              <a:gd name="connsiteX0" fmla="*/ 8313 w 581893"/>
              <a:gd name="connsiteY0" fmla="*/ 0 h 2535430"/>
              <a:gd name="connsiteX1" fmla="*/ 581891 w 581893"/>
              <a:gd name="connsiteY1" fmla="*/ 1280160 h 2535430"/>
              <a:gd name="connsiteX2" fmla="*/ 0 w 581893"/>
              <a:gd name="connsiteY2" fmla="*/ 2535381 h 2535430"/>
              <a:gd name="connsiteX0" fmla="*/ 8313 w 581893"/>
              <a:gd name="connsiteY0" fmla="*/ 0 h 2535430"/>
              <a:gd name="connsiteX1" fmla="*/ 581891 w 581893"/>
              <a:gd name="connsiteY1" fmla="*/ 1280160 h 2535430"/>
              <a:gd name="connsiteX2" fmla="*/ 0 w 581893"/>
              <a:gd name="connsiteY2" fmla="*/ 2535381 h 2535430"/>
            </a:gdLst>
            <a:ahLst/>
            <a:cxnLst>
              <a:cxn ang="0">
                <a:pos x="connsiteX0" y="connsiteY0"/>
              </a:cxn>
              <a:cxn ang="0">
                <a:pos x="connsiteX1" y="connsiteY1"/>
              </a:cxn>
              <a:cxn ang="0">
                <a:pos x="connsiteX2" y="connsiteY2"/>
              </a:cxn>
            </a:cxnLst>
            <a:rect l="l" t="t" r="r" b="b"/>
            <a:pathLst>
              <a:path w="581893" h="2535430">
                <a:moveTo>
                  <a:pt x="8313" y="0"/>
                </a:moveTo>
                <a:cubicBezTo>
                  <a:pt x="10044" y="3348"/>
                  <a:pt x="583276" y="1279584"/>
                  <a:pt x="581891" y="1280160"/>
                </a:cubicBezTo>
                <a:cubicBezTo>
                  <a:pt x="580506" y="1280736"/>
                  <a:pt x="4503" y="2544502"/>
                  <a:pt x="0" y="2535381"/>
                </a:cubicBezTo>
              </a:path>
            </a:pathLst>
          </a:custGeom>
          <a:noFill/>
          <a:ln w="25400">
            <a:solidFill>
              <a:schemeClr val="tx1">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House_Arrow">
            <a:extLst>
              <a:ext uri="{FF2B5EF4-FFF2-40B4-BE49-F238E27FC236}">
                <a16:creationId xmlns:a16="http://schemas.microsoft.com/office/drawing/2014/main" id="{3F748A79-DE77-3D49-8423-E71676331221}"/>
              </a:ext>
            </a:extLst>
          </p:cNvPr>
          <p:cNvSpPr/>
          <p:nvPr/>
        </p:nvSpPr>
        <p:spPr>
          <a:xfrm rot="5400000">
            <a:off x="3217350" y="4119909"/>
            <a:ext cx="171450" cy="1221902"/>
          </a:xfrm>
          <a:custGeom>
            <a:avLst/>
            <a:gdLst>
              <a:gd name="connsiteX0" fmla="*/ 8313 w 581895"/>
              <a:gd name="connsiteY0" fmla="*/ 0 h 2535381"/>
              <a:gd name="connsiteX1" fmla="*/ 581891 w 581895"/>
              <a:gd name="connsiteY1" fmla="*/ 1280160 h 2535381"/>
              <a:gd name="connsiteX2" fmla="*/ 0 w 581895"/>
              <a:gd name="connsiteY2" fmla="*/ 2535381 h 2535381"/>
              <a:gd name="connsiteX0" fmla="*/ 8313 w 780423"/>
              <a:gd name="connsiteY0" fmla="*/ 0 h 2535381"/>
              <a:gd name="connsiteX1" fmla="*/ 581891 w 780423"/>
              <a:gd name="connsiteY1" fmla="*/ 1280160 h 2535381"/>
              <a:gd name="connsiteX2" fmla="*/ 0 w 780423"/>
              <a:gd name="connsiteY2" fmla="*/ 2535381 h 2535381"/>
              <a:gd name="connsiteX0" fmla="*/ 8313 w 778965"/>
              <a:gd name="connsiteY0" fmla="*/ 0 h 2535381"/>
              <a:gd name="connsiteX1" fmla="*/ 581891 w 778965"/>
              <a:gd name="connsiteY1" fmla="*/ 1280160 h 2535381"/>
              <a:gd name="connsiteX2" fmla="*/ 0 w 778965"/>
              <a:gd name="connsiteY2" fmla="*/ 2535381 h 2535381"/>
              <a:gd name="connsiteX0" fmla="*/ 8313 w 581895"/>
              <a:gd name="connsiteY0" fmla="*/ 0 h 2535381"/>
              <a:gd name="connsiteX1" fmla="*/ 581891 w 581895"/>
              <a:gd name="connsiteY1" fmla="*/ 1280160 h 2535381"/>
              <a:gd name="connsiteX2" fmla="*/ 0 w 581895"/>
              <a:gd name="connsiteY2" fmla="*/ 2535381 h 2535381"/>
              <a:gd name="connsiteX0" fmla="*/ 8313 w 581895"/>
              <a:gd name="connsiteY0" fmla="*/ 0 h 2535430"/>
              <a:gd name="connsiteX1" fmla="*/ 581891 w 581895"/>
              <a:gd name="connsiteY1" fmla="*/ 1280160 h 2535430"/>
              <a:gd name="connsiteX2" fmla="*/ 0 w 581895"/>
              <a:gd name="connsiteY2" fmla="*/ 2535381 h 2535430"/>
              <a:gd name="connsiteX0" fmla="*/ 8313 w 581893"/>
              <a:gd name="connsiteY0" fmla="*/ 0 h 2535430"/>
              <a:gd name="connsiteX1" fmla="*/ 581891 w 581893"/>
              <a:gd name="connsiteY1" fmla="*/ 1280160 h 2535430"/>
              <a:gd name="connsiteX2" fmla="*/ 0 w 581893"/>
              <a:gd name="connsiteY2" fmla="*/ 2535381 h 2535430"/>
              <a:gd name="connsiteX0" fmla="*/ 8313 w 581893"/>
              <a:gd name="connsiteY0" fmla="*/ 0 h 2535430"/>
              <a:gd name="connsiteX1" fmla="*/ 581891 w 581893"/>
              <a:gd name="connsiteY1" fmla="*/ 1280160 h 2535430"/>
              <a:gd name="connsiteX2" fmla="*/ 0 w 581893"/>
              <a:gd name="connsiteY2" fmla="*/ 2535381 h 2535430"/>
            </a:gdLst>
            <a:ahLst/>
            <a:cxnLst>
              <a:cxn ang="0">
                <a:pos x="connsiteX0" y="connsiteY0"/>
              </a:cxn>
              <a:cxn ang="0">
                <a:pos x="connsiteX1" y="connsiteY1"/>
              </a:cxn>
              <a:cxn ang="0">
                <a:pos x="connsiteX2" y="connsiteY2"/>
              </a:cxn>
            </a:cxnLst>
            <a:rect l="l" t="t" r="r" b="b"/>
            <a:pathLst>
              <a:path w="581893" h="2535430">
                <a:moveTo>
                  <a:pt x="8313" y="0"/>
                </a:moveTo>
                <a:cubicBezTo>
                  <a:pt x="10044" y="3348"/>
                  <a:pt x="583276" y="1279584"/>
                  <a:pt x="581891" y="1280160"/>
                </a:cubicBezTo>
                <a:cubicBezTo>
                  <a:pt x="580506" y="1280736"/>
                  <a:pt x="4503" y="2544502"/>
                  <a:pt x="0" y="2535381"/>
                </a:cubicBezTo>
              </a:path>
            </a:pathLst>
          </a:cu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Freeform 9">
            <a:extLst>
              <a:ext uri="{FF2B5EF4-FFF2-40B4-BE49-F238E27FC236}">
                <a16:creationId xmlns:a16="http://schemas.microsoft.com/office/drawing/2014/main" id="{CD2A2519-0A51-BA40-94C5-963DD8939E24}"/>
              </a:ext>
            </a:extLst>
          </p:cNvPr>
          <p:cNvSpPr>
            <a:spLocks/>
          </p:cNvSpPr>
          <p:nvPr userDrawn="1"/>
        </p:nvSpPr>
        <p:spPr bwMode="auto">
          <a:xfrm flipH="1">
            <a:off x="577576" y="2982718"/>
            <a:ext cx="413782" cy="446282"/>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sp>
        <p:nvSpPr>
          <p:cNvPr id="26" name="Freeform 25">
            <a:extLst>
              <a:ext uri="{FF2B5EF4-FFF2-40B4-BE49-F238E27FC236}">
                <a16:creationId xmlns:a16="http://schemas.microsoft.com/office/drawing/2014/main" id="{48597066-0AE4-1B45-B842-127F2D753B4A}"/>
              </a:ext>
            </a:extLst>
          </p:cNvPr>
          <p:cNvSpPr>
            <a:spLocks/>
          </p:cNvSpPr>
          <p:nvPr userDrawn="1"/>
        </p:nvSpPr>
        <p:spPr bwMode="auto">
          <a:xfrm flipH="1" flipV="1">
            <a:off x="577576" y="1371481"/>
            <a:ext cx="413782" cy="446282"/>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sp>
        <p:nvSpPr>
          <p:cNvPr id="28" name="Freeform 9">
            <a:extLst>
              <a:ext uri="{FF2B5EF4-FFF2-40B4-BE49-F238E27FC236}">
                <a16:creationId xmlns:a16="http://schemas.microsoft.com/office/drawing/2014/main" id="{D310335A-4C25-9249-95E2-596667FF70FB}"/>
              </a:ext>
            </a:extLst>
          </p:cNvPr>
          <p:cNvSpPr>
            <a:spLocks/>
          </p:cNvSpPr>
          <p:nvPr/>
        </p:nvSpPr>
        <p:spPr bwMode="auto">
          <a:xfrm>
            <a:off x="5852013" y="2964023"/>
            <a:ext cx="413782" cy="457056"/>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sp>
        <p:nvSpPr>
          <p:cNvPr id="29" name="Freeform 9">
            <a:extLst>
              <a:ext uri="{FF2B5EF4-FFF2-40B4-BE49-F238E27FC236}">
                <a16:creationId xmlns:a16="http://schemas.microsoft.com/office/drawing/2014/main" id="{D87218C0-FA5B-FB47-B8AF-36411047B46B}"/>
              </a:ext>
            </a:extLst>
          </p:cNvPr>
          <p:cNvSpPr>
            <a:spLocks/>
          </p:cNvSpPr>
          <p:nvPr/>
        </p:nvSpPr>
        <p:spPr bwMode="auto">
          <a:xfrm flipV="1">
            <a:off x="5852013" y="1306190"/>
            <a:ext cx="413782" cy="457056"/>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sp>
        <p:nvSpPr>
          <p:cNvPr id="31" name="Freeform 9">
            <a:extLst>
              <a:ext uri="{FF2B5EF4-FFF2-40B4-BE49-F238E27FC236}">
                <a16:creationId xmlns:a16="http://schemas.microsoft.com/office/drawing/2014/main" id="{F2A8F3A1-05C1-A243-9000-EEAA91569BF2}"/>
              </a:ext>
            </a:extLst>
          </p:cNvPr>
          <p:cNvSpPr>
            <a:spLocks/>
          </p:cNvSpPr>
          <p:nvPr/>
        </p:nvSpPr>
        <p:spPr bwMode="auto">
          <a:xfrm flipH="1">
            <a:off x="577576" y="5507525"/>
            <a:ext cx="413782" cy="446282"/>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sp>
        <p:nvSpPr>
          <p:cNvPr id="32" name="Freeform 31">
            <a:extLst>
              <a:ext uri="{FF2B5EF4-FFF2-40B4-BE49-F238E27FC236}">
                <a16:creationId xmlns:a16="http://schemas.microsoft.com/office/drawing/2014/main" id="{EC26525E-F29D-AA49-B56D-7DDE746525CE}"/>
              </a:ext>
            </a:extLst>
          </p:cNvPr>
          <p:cNvSpPr>
            <a:spLocks/>
          </p:cNvSpPr>
          <p:nvPr/>
        </p:nvSpPr>
        <p:spPr bwMode="auto">
          <a:xfrm flipH="1" flipV="1">
            <a:off x="577576" y="3573794"/>
            <a:ext cx="413782" cy="446282"/>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sp>
        <p:nvSpPr>
          <p:cNvPr id="34" name="Freeform 9">
            <a:extLst>
              <a:ext uri="{FF2B5EF4-FFF2-40B4-BE49-F238E27FC236}">
                <a16:creationId xmlns:a16="http://schemas.microsoft.com/office/drawing/2014/main" id="{D214AC5F-8E9A-0243-8273-160B579B9366}"/>
              </a:ext>
            </a:extLst>
          </p:cNvPr>
          <p:cNvSpPr>
            <a:spLocks/>
          </p:cNvSpPr>
          <p:nvPr/>
        </p:nvSpPr>
        <p:spPr bwMode="auto">
          <a:xfrm>
            <a:off x="5852013" y="5496751"/>
            <a:ext cx="413782" cy="457056"/>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sp>
        <p:nvSpPr>
          <p:cNvPr id="35" name="Freeform 9">
            <a:extLst>
              <a:ext uri="{FF2B5EF4-FFF2-40B4-BE49-F238E27FC236}">
                <a16:creationId xmlns:a16="http://schemas.microsoft.com/office/drawing/2014/main" id="{3CE873DD-96AB-8C4A-A9DB-9A7078552A0D}"/>
              </a:ext>
            </a:extLst>
          </p:cNvPr>
          <p:cNvSpPr>
            <a:spLocks/>
          </p:cNvSpPr>
          <p:nvPr/>
        </p:nvSpPr>
        <p:spPr bwMode="auto">
          <a:xfrm flipV="1">
            <a:off x="5852013" y="3508503"/>
            <a:ext cx="413782" cy="457056"/>
          </a:xfrm>
          <a:custGeom>
            <a:avLst/>
            <a:gdLst>
              <a:gd name="T0" fmla="*/ 191 w 232"/>
              <a:gd name="T1" fmla="*/ 0 h 219"/>
              <a:gd name="T2" fmla="*/ 191 w 232"/>
              <a:gd name="T3" fmla="*/ 180 h 219"/>
              <a:gd name="T4" fmla="*/ 0 w 232"/>
              <a:gd name="T5" fmla="*/ 180 h 219"/>
              <a:gd name="T6" fmla="*/ 0 w 232"/>
              <a:gd name="T7" fmla="*/ 219 h 219"/>
              <a:gd name="T8" fmla="*/ 232 w 232"/>
              <a:gd name="T9" fmla="*/ 219 h 219"/>
              <a:gd name="T10" fmla="*/ 232 w 232"/>
              <a:gd name="T11" fmla="*/ 0 h 219"/>
              <a:gd name="T12" fmla="*/ 191 w 232"/>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32" h="219">
                <a:moveTo>
                  <a:pt x="191" y="0"/>
                </a:moveTo>
                <a:lnTo>
                  <a:pt x="191" y="180"/>
                </a:lnTo>
                <a:lnTo>
                  <a:pt x="0" y="180"/>
                </a:lnTo>
                <a:lnTo>
                  <a:pt x="0" y="219"/>
                </a:lnTo>
                <a:lnTo>
                  <a:pt x="232" y="219"/>
                </a:lnTo>
                <a:lnTo>
                  <a:pt x="232" y="0"/>
                </a:lnTo>
                <a:lnTo>
                  <a:pt x="19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eaLnBrk="1"/>
            <a:endParaRPr lang="en-GB" sz="923" dirty="0"/>
          </a:p>
        </p:txBody>
      </p:sp>
      <p:pic>
        <p:nvPicPr>
          <p:cNvPr id="2" name="Picture 1">
            <a:extLst>
              <a:ext uri="{FF2B5EF4-FFF2-40B4-BE49-F238E27FC236}">
                <a16:creationId xmlns:a16="http://schemas.microsoft.com/office/drawing/2014/main" id="{E2C7EBBA-2F69-B74A-97A8-3E0401DA042F}"/>
              </a:ext>
            </a:extLst>
          </p:cNvPr>
          <p:cNvPicPr>
            <a:picLocks noChangeAspect="1"/>
          </p:cNvPicPr>
          <p:nvPr/>
        </p:nvPicPr>
        <p:blipFill rotWithShape="1">
          <a:blip r:embed="rId2"/>
          <a:srcRect l="275" t="9609" r="1342" b="7599"/>
          <a:stretch/>
        </p:blipFill>
        <p:spPr>
          <a:xfrm>
            <a:off x="1066081" y="1610467"/>
            <a:ext cx="4941847" cy="1600534"/>
          </a:xfrm>
          <a:prstGeom prst="rect">
            <a:avLst/>
          </a:prstGeom>
          <a:ln>
            <a:noFill/>
          </a:ln>
        </p:spPr>
      </p:pic>
      <p:pic>
        <p:nvPicPr>
          <p:cNvPr id="6" name="Picture 5" descr="Table&#10;&#10;Description automatically generated">
            <a:extLst>
              <a:ext uri="{FF2B5EF4-FFF2-40B4-BE49-F238E27FC236}">
                <a16:creationId xmlns:a16="http://schemas.microsoft.com/office/drawing/2014/main" id="{7A58C687-06DB-5D4B-8231-027DA5B8B8FB}"/>
              </a:ext>
            </a:extLst>
          </p:cNvPr>
          <p:cNvPicPr>
            <a:picLocks noChangeAspect="1"/>
          </p:cNvPicPr>
          <p:nvPr/>
        </p:nvPicPr>
        <p:blipFill rotWithShape="1">
          <a:blip r:embed="rId3"/>
          <a:srcRect b="19663"/>
          <a:stretch/>
        </p:blipFill>
        <p:spPr>
          <a:xfrm>
            <a:off x="1064865" y="3756616"/>
            <a:ext cx="4782938" cy="782860"/>
          </a:xfrm>
          <a:prstGeom prst="rect">
            <a:avLst/>
          </a:prstGeom>
        </p:spPr>
      </p:pic>
      <p:pic>
        <p:nvPicPr>
          <p:cNvPr id="9" name="Picture 8" descr="Table&#10;&#10;Description automatically generated">
            <a:extLst>
              <a:ext uri="{FF2B5EF4-FFF2-40B4-BE49-F238E27FC236}">
                <a16:creationId xmlns:a16="http://schemas.microsoft.com/office/drawing/2014/main" id="{AB0D3567-1DBE-FC4F-AB25-00582CCAE5F7}"/>
              </a:ext>
            </a:extLst>
          </p:cNvPr>
          <p:cNvPicPr>
            <a:picLocks noChangeAspect="1"/>
          </p:cNvPicPr>
          <p:nvPr/>
        </p:nvPicPr>
        <p:blipFill>
          <a:blip r:embed="rId4"/>
          <a:stretch>
            <a:fillRect/>
          </a:stretch>
        </p:blipFill>
        <p:spPr>
          <a:xfrm>
            <a:off x="1064865" y="4847570"/>
            <a:ext cx="4782938" cy="965092"/>
          </a:xfrm>
          <a:prstGeom prst="rect">
            <a:avLst/>
          </a:prstGeom>
        </p:spPr>
      </p:pic>
      <p:sp>
        <p:nvSpPr>
          <p:cNvPr id="5" name="TextBox 4">
            <a:extLst>
              <a:ext uri="{FF2B5EF4-FFF2-40B4-BE49-F238E27FC236}">
                <a16:creationId xmlns:a16="http://schemas.microsoft.com/office/drawing/2014/main" id="{4CEE98E0-B0AD-0C42-997F-AAC2E8DA5ED0}"/>
              </a:ext>
            </a:extLst>
          </p:cNvPr>
          <p:cNvSpPr txBox="1"/>
          <p:nvPr/>
        </p:nvSpPr>
        <p:spPr>
          <a:xfrm rot="16200000">
            <a:off x="395512" y="2164463"/>
            <a:ext cx="858864" cy="307777"/>
          </a:xfrm>
          <a:prstGeom prst="rect">
            <a:avLst/>
          </a:prstGeom>
          <a:noFill/>
        </p:spPr>
        <p:txBody>
          <a:bodyPr wrap="square" rtlCol="0">
            <a:spAutoFit/>
          </a:bodyPr>
          <a:lstStyle/>
          <a:p>
            <a:pPr algn="ctr"/>
            <a:r>
              <a:rPr lang="en-US" altLang="zh-CN" sz="1400" dirty="0"/>
              <a:t>t</a:t>
            </a:r>
            <a:r>
              <a:rPr lang="zh-CN" altLang="en-US" sz="1400" dirty="0"/>
              <a:t> </a:t>
            </a:r>
            <a:r>
              <a:rPr lang="en-US" sz="1400" dirty="0"/>
              <a:t>test </a:t>
            </a:r>
          </a:p>
        </p:txBody>
      </p:sp>
      <p:sp>
        <p:nvSpPr>
          <p:cNvPr id="7" name="TextBox 6">
            <a:extLst>
              <a:ext uri="{FF2B5EF4-FFF2-40B4-BE49-F238E27FC236}">
                <a16:creationId xmlns:a16="http://schemas.microsoft.com/office/drawing/2014/main" id="{CD1D5A25-3690-734F-9D27-357C0846DBC9}"/>
              </a:ext>
            </a:extLst>
          </p:cNvPr>
          <p:cNvSpPr txBox="1"/>
          <p:nvPr/>
        </p:nvSpPr>
        <p:spPr>
          <a:xfrm rot="16200000">
            <a:off x="-301373" y="4609913"/>
            <a:ext cx="2279148" cy="307777"/>
          </a:xfrm>
          <a:prstGeom prst="rect">
            <a:avLst/>
          </a:prstGeom>
          <a:noFill/>
        </p:spPr>
        <p:txBody>
          <a:bodyPr wrap="square" rtlCol="0">
            <a:spAutoFit/>
          </a:bodyPr>
          <a:lstStyle/>
          <a:p>
            <a:pPr algn="ctr"/>
            <a:r>
              <a:rPr lang="en-US" sz="1400" dirty="0"/>
              <a:t>Confidence Intervals</a:t>
            </a:r>
          </a:p>
        </p:txBody>
      </p:sp>
    </p:spTree>
    <p:extLst>
      <p:ext uri="{BB962C8B-B14F-4D97-AF65-F5344CB8AC3E}">
        <p14:creationId xmlns:p14="http://schemas.microsoft.com/office/powerpoint/2010/main" val="1781147368"/>
      </p:ext>
    </p:extLst>
  </p:cSld>
  <p:clrMapOvr>
    <a:masterClrMapping/>
  </p:clrMapOvr>
</p:sld>
</file>

<file path=ppt/theme/theme1.xml><?xml version="1.0" encoding="utf-8"?>
<a:theme xmlns:a="http://schemas.openxmlformats.org/drawingml/2006/main" name="Office Theme">
  <a:themeElements>
    <a:clrScheme name="LBS PPT 2019 v11">
      <a:dk1>
        <a:srgbClr val="001E61"/>
      </a:dk1>
      <a:lt1>
        <a:srgbClr val="FFFFFF"/>
      </a:lt1>
      <a:dk2>
        <a:srgbClr val="001440"/>
      </a:dk2>
      <a:lt2>
        <a:srgbClr val="EBE8E5"/>
      </a:lt2>
      <a:accent1>
        <a:srgbClr val="1A2B53"/>
      </a:accent1>
      <a:accent2>
        <a:srgbClr val="D1D0D2"/>
      </a:accent2>
      <a:accent3>
        <a:srgbClr val="7F8EB0"/>
      </a:accent3>
      <a:accent4>
        <a:srgbClr val="D7D2CB"/>
      </a:accent4>
      <a:accent5>
        <a:srgbClr val="D7D2CB"/>
      </a:accent5>
      <a:accent6>
        <a:srgbClr val="D6D2CB"/>
      </a:accent6>
      <a:hlink>
        <a:srgbClr val="192B53"/>
      </a:hlink>
      <a:folHlink>
        <a:srgbClr val="7F8E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5343.27_PPT_16-9_v13" id="{7118C384-4A8B-4BD3-BFBA-B4C63146734D}" vid="{50FC1767-F280-4BC0-A9B6-2C1071DF42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2597</TotalTime>
  <Words>2338</Words>
  <Application>Microsoft Macintosh PowerPoint</Application>
  <PresentationFormat>Widescreen</PresentationFormat>
  <Paragraphs>187</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Courier New</vt:lpstr>
      <vt:lpstr>Wingdings</vt:lpstr>
      <vt:lpstr>Office Theme</vt:lpstr>
      <vt:lpstr>Salary Analysis based on Ask A Manager Dataset</vt:lpstr>
      <vt:lpstr>PowerPoint Presentation</vt:lpstr>
      <vt:lpstr>Five steps in data cleaning</vt:lpstr>
      <vt:lpstr>PowerPoint Presentation</vt:lpstr>
      <vt:lpstr>Salary Distribution</vt:lpstr>
      <vt:lpstr>Industry Distribution</vt:lpstr>
      <vt:lpstr>Gender and Salary (1/2)</vt:lpstr>
      <vt:lpstr>Gender and Salary (2/2)</vt:lpstr>
      <vt:lpstr>Gender and Salary</vt:lpstr>
      <vt:lpstr>Gender and Education</vt:lpstr>
      <vt:lpstr>Education and Salary</vt:lpstr>
      <vt:lpstr>Race and Salary</vt:lpstr>
      <vt:lpstr>Race and Education</vt:lpstr>
      <vt:lpstr>Age and Salary</vt:lpstr>
      <vt:lpstr>Geography and Salary</vt:lpstr>
      <vt:lpstr>Switching Industry and Salary</vt:lpstr>
      <vt:lpstr>PowerPoint Presentation</vt:lpstr>
      <vt:lpstr>Regression Model Summary</vt:lpstr>
      <vt:lpstr>Summary</vt:lpstr>
      <vt:lpstr>PowerPoint Presentation</vt:lpstr>
    </vt:vector>
  </TitlesOfParts>
  <Company>London Business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McConnell</dc:creator>
  <cp:lastModifiedBy>Clara Moreno Sanchez</cp:lastModifiedBy>
  <cp:revision>14</cp:revision>
  <dcterms:created xsi:type="dcterms:W3CDTF">2021-05-13T08:23:41Z</dcterms:created>
  <dcterms:modified xsi:type="dcterms:W3CDTF">2021-09-21T22:32:18Z</dcterms:modified>
</cp:coreProperties>
</file>